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4" d="100"/>
          <a:sy n="64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AD1A-46B7-4F9E-A084-E2C237AF52CD}" type="datetimeFigureOut">
              <a:rPr lang="el-GR" smtClean="0"/>
              <a:pPr/>
              <a:t>4/2/2013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D6F9-DD3F-45C7-9961-5DBA4C4E73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AD1A-46B7-4F9E-A084-E2C237AF52CD}" type="datetimeFigureOut">
              <a:rPr lang="el-GR" smtClean="0"/>
              <a:pPr/>
              <a:t>4/2/2013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D6F9-DD3F-45C7-9961-5DBA4C4E73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AD1A-46B7-4F9E-A084-E2C237AF52CD}" type="datetimeFigureOut">
              <a:rPr lang="el-GR" smtClean="0"/>
              <a:pPr/>
              <a:t>4/2/2013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D6F9-DD3F-45C7-9961-5DBA4C4E73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AD1A-46B7-4F9E-A084-E2C237AF52CD}" type="datetimeFigureOut">
              <a:rPr lang="el-GR" smtClean="0"/>
              <a:pPr/>
              <a:t>4/2/2013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D6F9-DD3F-45C7-9961-5DBA4C4E73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AD1A-46B7-4F9E-A084-E2C237AF52CD}" type="datetimeFigureOut">
              <a:rPr lang="el-GR" smtClean="0"/>
              <a:pPr/>
              <a:t>4/2/2013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D6F9-DD3F-45C7-9961-5DBA4C4E73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AD1A-46B7-4F9E-A084-E2C237AF52CD}" type="datetimeFigureOut">
              <a:rPr lang="el-GR" smtClean="0"/>
              <a:pPr/>
              <a:t>4/2/2013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D6F9-DD3F-45C7-9961-5DBA4C4E73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AD1A-46B7-4F9E-A084-E2C237AF52CD}" type="datetimeFigureOut">
              <a:rPr lang="el-GR" smtClean="0"/>
              <a:pPr/>
              <a:t>4/2/2013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D6F9-DD3F-45C7-9961-5DBA4C4E73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AD1A-46B7-4F9E-A084-E2C237AF52CD}" type="datetimeFigureOut">
              <a:rPr lang="el-GR" smtClean="0"/>
              <a:pPr/>
              <a:t>4/2/2013</a:t>
            </a:fld>
            <a:endParaRPr lang="el-GR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9AD6F9-DD3F-45C7-9961-5DBA4C4E736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AD1A-46B7-4F9E-A084-E2C237AF52CD}" type="datetimeFigureOut">
              <a:rPr lang="el-GR" smtClean="0"/>
              <a:pPr/>
              <a:t>4/2/2013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D6F9-DD3F-45C7-9961-5DBA4C4E73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AD1A-46B7-4F9E-A084-E2C237AF52CD}" type="datetimeFigureOut">
              <a:rPr lang="el-GR" smtClean="0"/>
              <a:pPr/>
              <a:t>4/2/2013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69AD6F9-DD3F-45C7-9961-5DBA4C4E73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604AD1A-46B7-4F9E-A084-E2C237AF52CD}" type="datetimeFigureOut">
              <a:rPr lang="el-GR" smtClean="0"/>
              <a:pPr/>
              <a:t>4/2/2013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D6F9-DD3F-45C7-9961-5DBA4C4E73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λεύθερη σχεδίαση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604AD1A-46B7-4F9E-A084-E2C237AF52CD}" type="datetimeFigureOut">
              <a:rPr lang="el-GR" smtClean="0"/>
              <a:pPr/>
              <a:t>4/2/2013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69AD6F9-DD3F-45C7-9961-5DBA4C4E736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ΑΠΟΛΟΓΙΣΜΟΣ ΔΡΑΣΗΣ ΕΤΟΥΣ 2012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Εικόνα" descr="nosokomeio_kalamat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476672"/>
            <a:ext cx="4248472" cy="31863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l-GR" sz="3100" b="1" dirty="0" smtClean="0"/>
              <a:t>9. Κατασκευή και Λειτουργία της Νέας Θεραπευτικής Μονάδας του ΟΚΑΝΑ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dirty="0" smtClean="0"/>
              <a:t>Μέσα στο 2012 ξεκίνησε να κατασκευάζεται και ολοκληρώθηκε η νέα Θεραπευτική Μονάδα του ΟΚΑΝΑ. Μέχρι σήμερα έχουν μπει σε προγράμματα </a:t>
            </a:r>
            <a:r>
              <a:rPr lang="el-GR" dirty="0" err="1" smtClean="0"/>
              <a:t>βουπρενορφίνης</a:t>
            </a:r>
            <a:r>
              <a:rPr lang="el-GR" dirty="0" smtClean="0"/>
              <a:t> 20 άτομα.</a:t>
            </a:r>
          </a:p>
          <a:p>
            <a:endParaRPr lang="el-GR" dirty="0"/>
          </a:p>
        </p:txBody>
      </p:sp>
      <p:pic>
        <p:nvPicPr>
          <p:cNvPr id="4" name="3 - Εικόνα" descr="egkainia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1052736"/>
            <a:ext cx="2824708" cy="21185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l-GR" sz="2700" b="1" dirty="0" smtClean="0"/>
              <a:t/>
            </a:r>
            <a:br>
              <a:rPr lang="el-GR" sz="2700" b="1" dirty="0" smtClean="0"/>
            </a:br>
            <a:r>
              <a:rPr lang="el-GR" sz="2700" b="1" dirty="0" smtClean="0"/>
              <a:t/>
            </a:r>
            <a:br>
              <a:rPr lang="el-GR" sz="2700" b="1" dirty="0" smtClean="0"/>
            </a:br>
            <a:r>
              <a:rPr lang="el-GR" sz="2700" b="1" dirty="0" smtClean="0"/>
              <a:t>10. Ολοκλήρωση της κτιριακής, ενεργειακής και ηλεκτρομηχανολογικής αναβάθμισης του Κ.Υ Πύλου </a:t>
            </a:r>
            <a:br>
              <a:rPr lang="el-GR" sz="2700" b="1" dirty="0" smtClean="0"/>
            </a:br>
            <a:r>
              <a:rPr lang="el-GR" sz="2700" b="1" dirty="0" smtClean="0"/>
              <a:t>Π/Υ 234.000 €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6" name="5 - Θέση περιεχομένου" descr="k.y_pylou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2060848"/>
            <a:ext cx="4844356" cy="36332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11. Ολοκλήρωση της κτιριακής, ενεργειακής και ηλεκτρομηχανολογικής αναβάθμισης </a:t>
            </a:r>
            <a:br>
              <a:rPr lang="el-GR" sz="2800" b="1" dirty="0" smtClean="0"/>
            </a:br>
            <a:r>
              <a:rPr lang="el-GR" sz="2800" b="1" dirty="0" smtClean="0"/>
              <a:t>του Κ.Υ Αγίου Νικολάου Π/Υ 121.00.000 €</a:t>
            </a:r>
            <a:r>
              <a:rPr lang="el-GR" sz="2800" dirty="0" smtClean="0"/>
              <a:t/>
            </a:r>
            <a:br>
              <a:rPr lang="el-GR" sz="2800" dirty="0" smtClean="0"/>
            </a:br>
            <a:endParaRPr lang="el-GR" sz="2800" dirty="0"/>
          </a:p>
        </p:txBody>
      </p:sp>
      <p:pic>
        <p:nvPicPr>
          <p:cNvPr id="4" name="3 - Θέση περιεχομένου" descr="agios_nikolaos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4950" y="2072481"/>
            <a:ext cx="53721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1560" y="548680"/>
            <a:ext cx="7467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el-GR" sz="3100" b="1" dirty="0" smtClean="0"/>
              <a:t/>
            </a:r>
            <a:br>
              <a:rPr lang="el-GR" sz="3100" b="1" dirty="0" smtClean="0"/>
            </a:br>
            <a:r>
              <a:rPr lang="el-GR" sz="3100" b="1" dirty="0" smtClean="0"/>
              <a:t/>
            </a:r>
            <a:br>
              <a:rPr lang="el-GR" sz="3100" b="1" dirty="0" smtClean="0"/>
            </a:br>
            <a:r>
              <a:rPr lang="el-GR" sz="3100" b="1" dirty="0" smtClean="0"/>
              <a:t/>
            </a:r>
            <a:br>
              <a:rPr lang="el-GR" sz="3100" b="1" dirty="0" smtClean="0"/>
            </a:br>
            <a:r>
              <a:rPr lang="el-GR" sz="2700" b="1" dirty="0" smtClean="0"/>
              <a:t>12. Ένταξη στο ΠΕΠ Πελοποννήσου και έναρξη υλοποίησης του έργου της κτιριακής,  ενεργειακής και ηλεκτρομηχανολογικής αναβάθμισης του Κ.Υ Μεσσήνης Π/Υ 230.000 €</a:t>
            </a:r>
            <a:br>
              <a:rPr lang="el-GR" sz="2700" b="1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sz="2400" dirty="0" smtClean="0"/>
          </a:p>
          <a:p>
            <a:endParaRPr lang="el-GR" sz="2400" dirty="0" smtClean="0"/>
          </a:p>
          <a:p>
            <a:r>
              <a:rPr lang="el-GR" sz="2400" dirty="0" smtClean="0"/>
              <a:t>Στις 6 Σεπτεμβρίου 2012 εντάσσεται στο ΕΣΠΑ η αναβάθμιση του Κ.Υ Μεσσήνης ύστερα από προγραμματική σύμβαση που υπογράφεται με την Περιφέρεια Πελοποννήσου. Μέχρι 15 Φεβρουαρίου ξεκινούν οι εργασίες.</a:t>
            </a:r>
          </a:p>
          <a:p>
            <a:pPr algn="ctr">
              <a:buNone/>
            </a:pPr>
            <a:r>
              <a:rPr lang="el-GR" sz="2400" b="1" dirty="0" smtClean="0"/>
              <a:t>ΣΤΟΧΟΣ 2013</a:t>
            </a:r>
            <a:endParaRPr lang="el-GR" sz="2400" dirty="0" smtClean="0"/>
          </a:p>
          <a:p>
            <a:r>
              <a:rPr lang="el-GR" sz="2400" dirty="0" smtClean="0"/>
              <a:t>Μέχρι το Δεκέμβριο του 2013 να έχει ολοκληρωθεί το έργο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1560" y="476672"/>
            <a:ext cx="7467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el-GR" sz="3100" b="1" dirty="0" smtClean="0"/>
              <a:t/>
            </a:r>
            <a:br>
              <a:rPr lang="el-GR" sz="3100" b="1" dirty="0" smtClean="0"/>
            </a:br>
            <a:r>
              <a:rPr lang="el-GR" sz="3100" b="1" dirty="0" smtClean="0"/>
              <a:t>13. Πλήρης δυνατότητα εφαρμογής της ηλεκτρονικής συνταγογράφησης σε όλες  τις δομές υγείας του νομού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Μέσα στο 2012 επιτεύχθηκε η δυνατότητα ηλεκτρονικής συνταγογράφησης και στο τελευταίο χωριό της Μεσσηνίας ώστε να αποφεύγεται η κάθε ταλαιπωρία για τους Πολίτες.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l-GR" sz="2700" b="1" dirty="0" smtClean="0"/>
              <a:t/>
            </a:r>
            <a:br>
              <a:rPr lang="el-GR" sz="2700" b="1" dirty="0" smtClean="0"/>
            </a:br>
            <a:r>
              <a:rPr lang="el-GR" sz="2700" b="1" dirty="0" smtClean="0"/>
              <a:t>14. Δημιουργία Θέσεων Απασχόλησης σε τοπικό επίπεδο μέσω Προγραμμάτων Κοινωφελούς Εργασίας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Δημιουργήθηκαν 40 θέσεις απασχόλησης 5μηνης διάρκειας ύστερα από συμμετοχή του Νοσοκομείου στο ευρωπαϊκό πρόγραμμα κοινωφελούς εργασίας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l-GR" sz="3100" b="1" dirty="0" smtClean="0"/>
              <a:t/>
            </a:r>
            <a:br>
              <a:rPr lang="el-GR" sz="3100" b="1" dirty="0" smtClean="0"/>
            </a:br>
            <a:r>
              <a:rPr lang="el-GR" sz="3100" b="1" dirty="0" smtClean="0"/>
              <a:t>15. Διασφάλιση δωρεάν μετακίνησης του προσωπικού προς και από το Νοσοκομείο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l-GR" sz="2800" dirty="0" smtClean="0"/>
          </a:p>
          <a:p>
            <a:endParaRPr lang="el-GR" sz="2800" dirty="0" smtClean="0"/>
          </a:p>
          <a:p>
            <a:endParaRPr lang="el-GR" sz="2800" dirty="0" smtClean="0"/>
          </a:p>
          <a:p>
            <a:endParaRPr lang="el-GR" sz="2800" dirty="0" smtClean="0"/>
          </a:p>
          <a:p>
            <a:endParaRPr lang="el-GR" sz="2800" dirty="0" smtClean="0"/>
          </a:p>
          <a:p>
            <a:endParaRPr lang="el-GR" sz="2800" dirty="0" smtClean="0"/>
          </a:p>
          <a:p>
            <a:r>
              <a:rPr lang="el-GR" sz="2800" dirty="0" smtClean="0"/>
              <a:t>Με συντονισμένες ενέργειες το Δεκέμβριο του 2012, το Νοσοκομείο κατάφερε να αποκτήσει μέσω δωρεάς το δικό του μέσο μεταφοράς (λεωφορείο 50 θέσεων) για το προσωπικό του.</a:t>
            </a:r>
          </a:p>
          <a:p>
            <a:pPr algn="ctr">
              <a:buNone/>
            </a:pPr>
            <a:r>
              <a:rPr lang="el-GR" sz="2800" b="1" dirty="0" smtClean="0"/>
              <a:t>ΣΤΟΧΟΣ 2013</a:t>
            </a:r>
            <a:endParaRPr lang="el-GR" sz="2800" dirty="0" smtClean="0"/>
          </a:p>
          <a:p>
            <a:r>
              <a:rPr lang="el-GR" sz="2800" dirty="0" smtClean="0"/>
              <a:t>Μέχρι το Μάρτιο μήνα να έχουν ολοκληρωθεί όλες οι γραφειοκρατικές διαδικασίες και το λεωφορείο να εκτελεί καθημερινά την αποστολή του.</a:t>
            </a:r>
          </a:p>
          <a:p>
            <a:endParaRPr lang="el-GR" dirty="0"/>
          </a:p>
        </p:txBody>
      </p:sp>
      <p:pic>
        <p:nvPicPr>
          <p:cNvPr id="4" name="3 - Εικόνα" descr="b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1340768"/>
            <a:ext cx="2911493" cy="21746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 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sz="2700" dirty="0" smtClean="0"/>
              <a:t>16. </a:t>
            </a:r>
            <a:r>
              <a:rPr lang="el-GR" sz="2700" b="1" dirty="0" smtClean="0"/>
              <a:t>Πλήρης ολοκλήρωση των φακέλων για ένταξη των προτάσεων κατασκευής των τεσσάρων νέων περιφερειακών ιατρείων </a:t>
            </a:r>
            <a:r>
              <a:rPr lang="el-GR" sz="2700" b="1" dirty="0" err="1" smtClean="0"/>
              <a:t>Πεταλιδίου</a:t>
            </a:r>
            <a:r>
              <a:rPr lang="el-GR" sz="2700" b="1" dirty="0" smtClean="0"/>
              <a:t>-Μεθώνης-Βλαχόπουλου και </a:t>
            </a:r>
            <a:r>
              <a:rPr lang="el-GR" sz="2700" b="1" dirty="0" err="1" smtClean="0"/>
              <a:t>Άριος</a:t>
            </a:r>
            <a:r>
              <a:rPr lang="el-GR" sz="2700" b="1" dirty="0" smtClean="0"/>
              <a:t/>
            </a:r>
            <a:br>
              <a:rPr lang="el-GR" sz="2700" b="1" dirty="0" smtClean="0"/>
            </a:br>
            <a:r>
              <a:rPr lang="el-GR" sz="2700" b="1" dirty="0" smtClean="0"/>
              <a:t/>
            </a:r>
            <a:br>
              <a:rPr lang="el-GR" sz="2700" b="1" dirty="0" smtClean="0"/>
            </a:br>
            <a:r>
              <a:rPr lang="el-GR" sz="2700" b="1" dirty="0" smtClean="0"/>
              <a:t/>
            </a:r>
            <a:br>
              <a:rPr lang="el-GR" sz="2700" b="1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b="1" dirty="0" smtClean="0"/>
          </a:p>
          <a:p>
            <a:endParaRPr lang="el-GR" b="1" dirty="0" smtClean="0"/>
          </a:p>
          <a:p>
            <a:pPr algn="ctr">
              <a:buNone/>
            </a:pPr>
            <a:r>
              <a:rPr lang="el-GR" sz="2400" b="1" dirty="0" smtClean="0"/>
              <a:t>ΣΤΟΧΟΙ ΓΙΑ ΤΟ 2013</a:t>
            </a:r>
            <a:endParaRPr lang="el-GR" sz="2400" dirty="0" smtClean="0"/>
          </a:p>
          <a:p>
            <a:r>
              <a:rPr lang="el-GR" sz="2400" dirty="0" smtClean="0"/>
              <a:t>Να έχουν ενταχθεί στο ΕΣΠΑ και τέλη του 2013 να πλησιάζει η ολοκλήρωσή τους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l-GR" sz="2800" b="1" dirty="0" smtClean="0"/>
              <a:t>17. Σύνταξη της μελέτης και ένταξη στο ΠΕΠ Πελοποννήσου της ανακατασκευής του Π.Ι Κορώνης </a:t>
            </a:r>
          </a:p>
          <a:p>
            <a:pPr lvl="0">
              <a:buNone/>
            </a:pPr>
            <a:endParaRPr lang="el-GR" sz="2800" b="1" dirty="0" smtClean="0"/>
          </a:p>
          <a:p>
            <a:pPr lvl="0">
              <a:buNone/>
            </a:pPr>
            <a:r>
              <a:rPr lang="el-GR" sz="2800" b="1" dirty="0" smtClean="0"/>
              <a:t>18. Σύνταξη της μελέτης και ένταξη στο ΠΕΠ Πελοποννήσου της κατασκευής νέου  περιφερειακού ιατρείου στη </a:t>
            </a:r>
            <a:r>
              <a:rPr lang="el-GR" sz="2800" b="1" dirty="0" err="1" smtClean="0"/>
              <a:t>Βαλύρα</a:t>
            </a:r>
            <a:endParaRPr lang="el-GR" sz="2800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04664"/>
            <a:ext cx="8686800" cy="838200"/>
          </a:xfrm>
        </p:spPr>
        <p:txBody>
          <a:bodyPr>
            <a:normAutofit fontScale="90000"/>
          </a:bodyPr>
          <a:lstStyle/>
          <a:p>
            <a:pPr lvl="0" algn="ctr"/>
            <a:r>
              <a:rPr lang="el-GR" sz="3100" b="1" dirty="0" smtClean="0"/>
              <a:t>1. Προμήθεια Αξονικού Τομογράφου Π/Υ 450.000 €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Τον  Ιούνιο μήνα παραλαμβάνεται με πόρους του ΕΣΠΑ ο νέος Αξονικός Τομογράφος που έρχεται να αντικαταστήσει το από 12ετίας υφιστάμενο και ξεπερασμένο τεχνολογικά.</a:t>
            </a:r>
          </a:p>
          <a:p>
            <a:endParaRPr lang="el-GR" dirty="0"/>
          </a:p>
        </p:txBody>
      </p:sp>
      <p:pic>
        <p:nvPicPr>
          <p:cNvPr id="5" name="4 - Εικόνα" descr="axonik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908720"/>
            <a:ext cx="3343920" cy="25079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el-GR" sz="2800" b="1" dirty="0" smtClean="0"/>
              <a:t>2. Προμήθεια Μαγνητικού Τομογράφου </a:t>
            </a:r>
            <a:br>
              <a:rPr lang="el-GR" sz="2800" b="1" dirty="0" smtClean="0"/>
            </a:br>
            <a:r>
              <a:rPr lang="el-GR" sz="2800" b="1" dirty="0" smtClean="0"/>
              <a:t>Π/Υ 1.000.000 €</a:t>
            </a:r>
            <a:r>
              <a:rPr lang="el-GR" sz="2800" dirty="0" smtClean="0"/>
              <a:t/>
            </a:r>
            <a:br>
              <a:rPr lang="el-GR" sz="2800" dirty="0" smtClean="0"/>
            </a:b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04447"/>
          </a:xfrm>
        </p:spPr>
        <p:txBody>
          <a:bodyPr>
            <a:spAutoFit/>
          </a:bodyPr>
          <a:lstStyle/>
          <a:p>
            <a:endParaRPr lang="el-GR" sz="2400" dirty="0" smtClean="0"/>
          </a:p>
          <a:p>
            <a:endParaRPr lang="el-GR" sz="2400" dirty="0" smtClean="0"/>
          </a:p>
          <a:p>
            <a:endParaRPr lang="el-GR" sz="2400" dirty="0" smtClean="0"/>
          </a:p>
          <a:p>
            <a:r>
              <a:rPr lang="el-GR" sz="2400" dirty="0" smtClean="0"/>
              <a:t>Τον Ιούλιο μήνα διαμορφώνεται ο χώρος, παραλαμβάνεται ο σύγχρονος Μαγνητικός Τομογράφος και τίθεται σε παραγωγική λειτουργία. </a:t>
            </a:r>
          </a:p>
          <a:p>
            <a:r>
              <a:rPr lang="el-GR" sz="2400" dirty="0" smtClean="0"/>
              <a:t>Τα ανωτέρω ιατρικά μηχανήματα, απολύτως απαραίτητα και αναγκαία, αποτελούν ότι πιο σύγχρονο διαθέτει στο τομέα  αυτό η Επιστήμη της Βιοϊατρικής Τεχνολογίας και συμβάλουν ουσιαστικά στην αναβάθμιση του Νοσοκομείου Καλαμάτας.</a:t>
            </a:r>
          </a:p>
          <a:p>
            <a:endParaRPr lang="el-GR" dirty="0"/>
          </a:p>
        </p:txBody>
      </p:sp>
      <p:pic>
        <p:nvPicPr>
          <p:cNvPr id="9" name="8 - Εικόνα" descr="mr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1196752"/>
            <a:ext cx="2420588" cy="17750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el-GR" sz="2800" b="1" dirty="0" smtClean="0"/>
              <a:t>3. Προμήθεια Ψηφιακού Μαστογράφου </a:t>
            </a:r>
            <a:br>
              <a:rPr lang="el-GR" sz="2800" b="1" dirty="0" smtClean="0"/>
            </a:br>
            <a:r>
              <a:rPr lang="el-GR" sz="2800" b="1" dirty="0" smtClean="0"/>
              <a:t> Π/Υ 350.000 €</a:t>
            </a:r>
            <a:r>
              <a:rPr lang="el-GR" sz="2800" dirty="0" smtClean="0"/>
              <a:t/>
            </a:r>
            <a:br>
              <a:rPr lang="el-GR" sz="2800" dirty="0" smtClean="0"/>
            </a:b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l-GR" sz="2400" dirty="0" smtClean="0"/>
          </a:p>
          <a:p>
            <a:endParaRPr lang="el-GR" sz="2400" dirty="0" smtClean="0"/>
          </a:p>
          <a:p>
            <a:endParaRPr lang="el-GR" sz="2400" dirty="0" smtClean="0"/>
          </a:p>
          <a:p>
            <a:endParaRPr lang="el-GR" sz="2400" dirty="0" smtClean="0"/>
          </a:p>
          <a:p>
            <a:r>
              <a:rPr lang="el-GR" sz="2400" dirty="0" smtClean="0"/>
              <a:t>Στις 5-10-2012 το ακτινοδιαγνωστικό εργαστήριο παραλαμβάνει ένα νέο σύγχρονο ψηφιακό </a:t>
            </a:r>
            <a:r>
              <a:rPr lang="el-GR" sz="2400" dirty="0" err="1" smtClean="0"/>
              <a:t>Μαστογράφο</a:t>
            </a:r>
            <a:r>
              <a:rPr lang="el-GR" sz="2400" dirty="0" smtClean="0"/>
              <a:t> που τα προηγούμενα χρόνια έλειπε από το Νοσοκομείο μας.</a:t>
            </a:r>
          </a:p>
          <a:p>
            <a:r>
              <a:rPr lang="el-GR" sz="2400" dirty="0" smtClean="0"/>
              <a:t>Το </a:t>
            </a:r>
            <a:r>
              <a:rPr lang="el-GR" sz="2400" smtClean="0"/>
              <a:t>μεγάλο ενδιαφέρον</a:t>
            </a:r>
            <a:r>
              <a:rPr lang="el-GR" sz="2400" smtClean="0"/>
              <a:t> </a:t>
            </a:r>
            <a:r>
              <a:rPr lang="el-GR" sz="2400" dirty="0" smtClean="0"/>
              <a:t>που παρατηρείται καθημερινά από το γυναικείο πληθυσμό για την συγκεκριμένη εξέταση επιβεβαιώνει το πόσο σημαντικός είναι για το Νοσοκομείο μας</a:t>
            </a:r>
            <a:r>
              <a:rPr lang="el-GR" dirty="0" smtClean="0"/>
              <a:t>.</a:t>
            </a:r>
          </a:p>
          <a:p>
            <a:endParaRPr lang="el-GR" dirty="0"/>
          </a:p>
        </p:txBody>
      </p:sp>
      <p:pic>
        <p:nvPicPr>
          <p:cNvPr id="4" name="3 - Εικόνα" descr="IMG00982-20121019-13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1196752"/>
            <a:ext cx="2471936" cy="1853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l-GR" sz="3100" b="1" dirty="0" smtClean="0"/>
              <a:t/>
            </a:r>
            <a:br>
              <a:rPr lang="el-GR" sz="3100" b="1" dirty="0" smtClean="0"/>
            </a:br>
            <a:r>
              <a:rPr lang="el-GR" sz="3100" b="1" dirty="0" smtClean="0"/>
              <a:t>4. Προμήθεια Τομογράφου Οπτικής Συνοχής (OCT) και Συστήματος Ψηφιακής </a:t>
            </a:r>
            <a:r>
              <a:rPr lang="el-GR" sz="3100" b="1" dirty="0" err="1" smtClean="0"/>
              <a:t>Δερματοσκόπησης</a:t>
            </a:r>
            <a:r>
              <a:rPr lang="el-GR" sz="3100" b="1" dirty="0" smtClean="0"/>
              <a:t>  Π/Υ 115.000 €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Τον Σεπτέμβριο και το Νοέμβριο αντίστοιχα, δυο ακόμα πολύ σημαντικά ιατρικά μηχανήματα έρχονται να αναβαθμίσουν ακόμα πιο πολύ τις υπηρεσίες υγείας που προσφέρει το Νοσοκομείο μας.</a:t>
            </a:r>
          </a:p>
          <a:p>
            <a:r>
              <a:rPr lang="el-GR" sz="2400" dirty="0" smtClean="0"/>
              <a:t>Οι αντίστοιχες εξετάσεις επειδή δεν καλύπτονται από κανένα ασφαλιστικό ταμείο με απόφαση της Διοίκησης παρέχονται με την  χαμηλότερη δυνατόν τιμή (περίπου στο 50% κάτω) 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l-GR" sz="3100" b="1" dirty="0" smtClean="0"/>
              <a:t/>
            </a:r>
            <a:br>
              <a:rPr lang="el-GR" sz="3100" b="1" dirty="0" smtClean="0"/>
            </a:br>
            <a:r>
              <a:rPr lang="el-GR" sz="3100" b="1" dirty="0" smtClean="0"/>
              <a:t>5. Προμήθεια λοιπού ιατροτεχνολογικού εξοπλισμού (</a:t>
            </a:r>
            <a:r>
              <a:rPr lang="en-US" sz="3100" b="1" dirty="0" smtClean="0"/>
              <a:t>C</a:t>
            </a:r>
            <a:r>
              <a:rPr lang="el-GR" sz="3100" b="1" dirty="0" smtClean="0"/>
              <a:t>-</a:t>
            </a:r>
            <a:r>
              <a:rPr lang="en-US" sz="3100" b="1" dirty="0" smtClean="0"/>
              <a:t>ARM</a:t>
            </a:r>
            <a:r>
              <a:rPr lang="el-GR" sz="3100" b="1" dirty="0" smtClean="0"/>
              <a:t>-Κλίβανος </a:t>
            </a:r>
            <a:r>
              <a:rPr lang="el-GR" sz="3100" b="1" dirty="0" err="1" smtClean="0"/>
              <a:t>κ.λ.π</a:t>
            </a:r>
            <a:r>
              <a:rPr lang="el-GR" sz="3100" b="1" dirty="0" smtClean="0"/>
              <a:t> ) </a:t>
            </a:r>
            <a:br>
              <a:rPr lang="el-GR" sz="3100" b="1" dirty="0" smtClean="0"/>
            </a:br>
            <a:r>
              <a:rPr lang="el-GR" sz="3100" b="1" dirty="0" smtClean="0"/>
              <a:t>Π/Υ 1.170.000 €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sz="2900" dirty="0" smtClean="0"/>
              <a:t>Έχουν παραληφθεί και παραλαμβάνονται και τις επόμενες ημέρες τα παρακάτω ιατρικά μηχανήματα: </a:t>
            </a:r>
          </a:p>
          <a:p>
            <a:pPr marL="0" indent="0">
              <a:buNone/>
            </a:pPr>
            <a:endParaRPr lang="el-GR" sz="2900" dirty="0" smtClean="0"/>
          </a:p>
          <a:p>
            <a:pPr lvl="1"/>
            <a:r>
              <a:rPr lang="el-GR" sz="2900" dirty="0" smtClean="0"/>
              <a:t>Ψηφιοποιητής ακτινολογικών</a:t>
            </a:r>
          </a:p>
          <a:p>
            <a:pPr lvl="1"/>
            <a:r>
              <a:rPr lang="el-GR" sz="2900" dirty="0" smtClean="0"/>
              <a:t>Κλίβανος </a:t>
            </a:r>
            <a:r>
              <a:rPr lang="en-US" sz="2900" dirty="0" smtClean="0"/>
              <a:t>H</a:t>
            </a:r>
            <a:r>
              <a:rPr lang="en-US" sz="2900" baseline="-25000" dirty="0" smtClean="0"/>
              <a:t>2</a:t>
            </a:r>
            <a:r>
              <a:rPr lang="en-US" sz="2900" dirty="0" smtClean="0"/>
              <a:t>O</a:t>
            </a:r>
            <a:r>
              <a:rPr lang="en-US" sz="2900" baseline="-25000" dirty="0" smtClean="0"/>
              <a:t>2</a:t>
            </a:r>
            <a:endParaRPr lang="el-GR" sz="2900" dirty="0" smtClean="0"/>
          </a:p>
          <a:p>
            <a:pPr lvl="1"/>
            <a:r>
              <a:rPr lang="el-GR" sz="2900" dirty="0" smtClean="0"/>
              <a:t>Φορητό ακτινοσκοπικό </a:t>
            </a:r>
            <a:r>
              <a:rPr lang="en-US" sz="2900" dirty="0" smtClean="0"/>
              <a:t>C-ARM</a:t>
            </a:r>
            <a:endParaRPr lang="el-GR" sz="2900" dirty="0" smtClean="0"/>
          </a:p>
          <a:p>
            <a:pPr lvl="1"/>
            <a:r>
              <a:rPr lang="el-GR" sz="2900" dirty="0" smtClean="0"/>
              <a:t>Σύστημα υπερηχοτομογραφίας γενικής χρήσης (</a:t>
            </a:r>
            <a:r>
              <a:rPr lang="el-GR" sz="2900" dirty="0" err="1" smtClean="0"/>
              <a:t>τμχ</a:t>
            </a:r>
            <a:r>
              <a:rPr lang="el-GR" sz="2900" dirty="0" smtClean="0"/>
              <a:t> 3)</a:t>
            </a:r>
          </a:p>
          <a:p>
            <a:pPr lvl="1"/>
            <a:r>
              <a:rPr lang="el-GR" sz="2900" dirty="0" smtClean="0"/>
              <a:t>Σύστημα υπερηχοτομογραφίας καρδιολογικής χρήσης</a:t>
            </a:r>
          </a:p>
          <a:p>
            <a:pPr lvl="1"/>
            <a:r>
              <a:rPr lang="el-GR" sz="2900" dirty="0" smtClean="0"/>
              <a:t>Φορητό σύστημα υπερηχοτομογραφίας (</a:t>
            </a:r>
            <a:r>
              <a:rPr lang="el-GR" sz="2900" dirty="0" err="1" smtClean="0"/>
              <a:t>τμχ</a:t>
            </a:r>
            <a:r>
              <a:rPr lang="el-GR" sz="2900" dirty="0" smtClean="0"/>
              <a:t> 2)</a:t>
            </a:r>
          </a:p>
          <a:p>
            <a:pPr lvl="1"/>
            <a:r>
              <a:rPr lang="el-GR" sz="2900" dirty="0" smtClean="0"/>
              <a:t>Τροχήλατο ακτινολογικό σύστημα (</a:t>
            </a:r>
            <a:r>
              <a:rPr lang="el-GR" sz="2900" dirty="0" err="1" smtClean="0"/>
              <a:t>τμχ</a:t>
            </a:r>
            <a:r>
              <a:rPr lang="el-GR" sz="2900" dirty="0" smtClean="0"/>
              <a:t> 2)</a:t>
            </a:r>
          </a:p>
          <a:p>
            <a:pPr lvl="1"/>
            <a:r>
              <a:rPr lang="el-GR" sz="2900" dirty="0" smtClean="0"/>
              <a:t>Ενδοσκοπικός πύργος</a:t>
            </a:r>
          </a:p>
          <a:p>
            <a:pPr lvl="1"/>
            <a:r>
              <a:rPr lang="el-GR" sz="2900" dirty="0" smtClean="0"/>
              <a:t>Πλυντήριο ενδοσκοπίων</a:t>
            </a:r>
          </a:p>
          <a:p>
            <a:pPr lvl="1"/>
            <a:r>
              <a:rPr lang="en-US" sz="2900" dirty="0" smtClean="0"/>
              <a:t>GREEN LASER </a:t>
            </a:r>
            <a:r>
              <a:rPr lang="el-GR" sz="2900" dirty="0" smtClean="0"/>
              <a:t>Φωτοπηξίας</a:t>
            </a:r>
          </a:p>
          <a:p>
            <a:pPr lvl="1"/>
            <a:r>
              <a:rPr lang="en-US" sz="2900" dirty="0" smtClean="0"/>
              <a:t>ND YAG LASER</a:t>
            </a:r>
            <a:endParaRPr lang="el-GR" sz="2900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l-GR" sz="2700" b="1" dirty="0" smtClean="0"/>
              <a:t/>
            </a:r>
            <a:br>
              <a:rPr lang="el-GR" sz="2700" b="1" dirty="0" smtClean="0"/>
            </a:br>
            <a:r>
              <a:rPr lang="el-GR" sz="2700" b="1" dirty="0" smtClean="0"/>
              <a:t>6. Ένταξη πρότασης στο ΠΕΠ Πελοποννήσου για την προμήθεια νέου ιατροτεχνολογικού εξοπλισμού Π/Υ 1.004.000 €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sz="1900" dirty="0" smtClean="0"/>
              <a:t>Στις 17 Δεκεμβρίου 2012 μια ακόμα πρόταση του Νοσοκομείου Καλαμάτας για προμήθεια ιατροτεχνολογικού εξοπλισμού εντάσσεται με υπογραφή του Περιφερειάρχη Π. </a:t>
            </a:r>
            <a:r>
              <a:rPr lang="el-GR" sz="1900" dirty="0" err="1" smtClean="0"/>
              <a:t>Τατούλη</a:t>
            </a:r>
            <a:r>
              <a:rPr lang="el-GR" sz="1900" dirty="0" smtClean="0"/>
              <a:t> στο ΠΕΠ Πελοποννήσου.</a:t>
            </a:r>
          </a:p>
          <a:p>
            <a:pPr>
              <a:buNone/>
            </a:pPr>
            <a:r>
              <a:rPr lang="el-GR" sz="1900" dirty="0" smtClean="0"/>
              <a:t>Πρόκειται για τον κάτωθι ιατροτεχνολογικό εξοπλισμό:</a:t>
            </a:r>
          </a:p>
          <a:p>
            <a:pPr lvl="0"/>
            <a:r>
              <a:rPr lang="en-US" sz="1900" dirty="0" smtClean="0"/>
              <a:t>Laser</a:t>
            </a:r>
            <a:r>
              <a:rPr lang="el-GR" sz="1900" dirty="0" smtClean="0"/>
              <a:t> λιθοτριψίας</a:t>
            </a:r>
          </a:p>
          <a:p>
            <a:pPr lvl="0"/>
            <a:r>
              <a:rPr lang="el-GR" sz="1900" dirty="0" smtClean="0"/>
              <a:t>Αναπνευστήρας φορητός (για </a:t>
            </a:r>
            <a:r>
              <a:rPr lang="en-US" sz="1900" dirty="0" smtClean="0"/>
              <a:t>MRI</a:t>
            </a:r>
            <a:r>
              <a:rPr lang="el-GR" sz="1900" dirty="0" smtClean="0"/>
              <a:t>)</a:t>
            </a:r>
          </a:p>
          <a:p>
            <a:pPr lvl="0"/>
            <a:r>
              <a:rPr lang="el-GR" sz="1900" dirty="0" smtClean="0"/>
              <a:t>Μόνιτορ ΜΕΘ με κεντρικό σταθμό παρακολούθησης</a:t>
            </a:r>
          </a:p>
          <a:p>
            <a:pPr lvl="0"/>
            <a:r>
              <a:rPr lang="el-GR" sz="1900" dirty="0" smtClean="0"/>
              <a:t>Αναπνευστήρας ΜΕΘ/Εμφραγμάτων</a:t>
            </a:r>
          </a:p>
          <a:p>
            <a:pPr lvl="0"/>
            <a:r>
              <a:rPr lang="el-GR" sz="1900" dirty="0" smtClean="0"/>
              <a:t>Ακτινογραφικό Ψηφιακό Συγκρότημα, τύπου Β’</a:t>
            </a:r>
          </a:p>
          <a:p>
            <a:pPr lvl="0"/>
            <a:r>
              <a:rPr lang="el-GR" sz="1900" dirty="0" smtClean="0"/>
              <a:t>Αναισθησιολογικό συγκρότημα πλήρες</a:t>
            </a:r>
          </a:p>
          <a:p>
            <a:pPr lvl="0"/>
            <a:r>
              <a:rPr lang="el-GR" sz="1900" dirty="0" smtClean="0"/>
              <a:t>Μόνιτορ Εμφραγμάτων με κεντρικό σταθμό παρακολούθησης</a:t>
            </a:r>
          </a:p>
          <a:p>
            <a:pPr lvl="0"/>
            <a:r>
              <a:rPr lang="el-GR" sz="1900" dirty="0" smtClean="0"/>
              <a:t>Μηχάνημα τεχνητού νεφρού (κλασικής αιμοκάθαρσης)</a:t>
            </a:r>
          </a:p>
          <a:p>
            <a:pPr algn="ctr">
              <a:buNone/>
            </a:pPr>
            <a:r>
              <a:rPr lang="el-GR" sz="1900" b="1" u="sng" dirty="0" smtClean="0"/>
              <a:t>ΣΤΟΧΟΣ ΓΙΑ ΤΟ 2013</a:t>
            </a:r>
            <a:endParaRPr lang="el-GR" sz="1900" dirty="0" smtClean="0"/>
          </a:p>
          <a:p>
            <a:r>
              <a:rPr lang="el-GR" sz="1900" dirty="0" smtClean="0"/>
              <a:t>Να ολοκληρωθούν όλες οι διαγωνιστικές διαδικασίες και ο ανωτέρω ιατροτεχνολογικός εξοπλισμός να έχει παραληφθεί από το Νοσοκομείο Καλαμάτας μέχρι τέλη Σεπτεμβρίου του 2013</a:t>
            </a:r>
          </a:p>
          <a:p>
            <a:pPr lvl="0"/>
            <a:endParaRPr lang="el-GR" sz="2100" dirty="0" smtClean="0"/>
          </a:p>
          <a:p>
            <a:pPr lvl="0"/>
            <a:endParaRPr lang="el-GR" sz="2100" dirty="0" smtClean="0"/>
          </a:p>
          <a:p>
            <a:pPr lvl="0"/>
            <a:endParaRPr lang="el-GR" sz="2100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el-GR" sz="2000" b="1" dirty="0" smtClean="0"/>
              <a:t>7. Ένταξη πρότασης στο ΠΕΠ Πελοποννήσου της αντικατάστασης του ηλεκτρομηχανολογικού εξοπλισμού του Νοσοκομείου </a:t>
            </a:r>
            <a:br>
              <a:rPr lang="el-GR" sz="2000" b="1" dirty="0" smtClean="0"/>
            </a:br>
            <a:r>
              <a:rPr lang="el-GR" sz="2000" b="1" dirty="0" smtClean="0"/>
              <a:t>Π/Υ 1.089.000 €</a:t>
            </a:r>
            <a:r>
              <a:rPr lang="el-GR" sz="2000" dirty="0" smtClean="0"/>
              <a:t/>
            </a:r>
            <a:br>
              <a:rPr lang="el-GR" sz="2000" dirty="0" smtClean="0"/>
            </a:br>
            <a:endParaRPr lang="el-GR" sz="2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dirty="0" smtClean="0"/>
              <a:t>Στις 18 Οκτωβρίου εντάσσεται στο ΠΕΠ Πελοποννήσου μια σημαντική πρόταση που αφορά την προμήθεια Η/Μ με σκοπό την αντικατάσταση του γερασμένου ηλεκτρομηχανολογικού εξοπλισμού μηδενίζοντας τις ενεργειακές απώλειες και μειώνοντας σημαντικά τις δαπάνες για την αγορά πετρελαίου. Τα έργα ήδη έχουν δημοπρατηθεί.</a:t>
            </a:r>
          </a:p>
          <a:p>
            <a:pPr>
              <a:buNone/>
            </a:pPr>
            <a:r>
              <a:rPr lang="el-GR" b="1" dirty="0" smtClean="0"/>
              <a:t> </a:t>
            </a:r>
            <a:endParaRPr lang="el-GR" dirty="0" smtClean="0"/>
          </a:p>
          <a:p>
            <a:pPr algn="ctr">
              <a:buNone/>
            </a:pPr>
            <a:r>
              <a:rPr lang="el-GR" b="1" u="sng" dirty="0" smtClean="0"/>
              <a:t>ΣΤΟΧΟΣ ΓΙΑ ΤΟ 2013</a:t>
            </a:r>
            <a:endParaRPr lang="el-GR" dirty="0" smtClean="0"/>
          </a:p>
          <a:p>
            <a:r>
              <a:rPr lang="el-GR" dirty="0" smtClean="0"/>
              <a:t>Να έχουν ολοκληρωθεί οι διαγωνιστικές διαδικασίες  και μέχρι τέλη Αυγούστου να έχει αντικατασταθεί ο ηλεκτρομηχανολογικός εξοπλισμός.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l-GR" sz="2700" b="1" dirty="0" smtClean="0"/>
              <a:t/>
            </a:r>
            <a:br>
              <a:rPr lang="el-GR" sz="2700" b="1" dirty="0" smtClean="0"/>
            </a:br>
            <a:r>
              <a:rPr lang="el-GR" sz="2700" b="1" dirty="0" smtClean="0"/>
              <a:t>8. Υλοποιείται το έργο -ενταγμένο στο ΕΠΠΕΡΑΑ – που αφορά  την εξοικονόμηση ενέργειας Π/Υ 760.000 €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Πρόκειται για την εγκατάσταση </a:t>
            </a:r>
            <a:r>
              <a:rPr lang="el-GR" sz="2400" dirty="0" err="1" smtClean="0"/>
              <a:t>ηλιοθερμικού</a:t>
            </a:r>
            <a:r>
              <a:rPr lang="el-GR" sz="2400" dirty="0" smtClean="0"/>
              <a:t> συστήματος για θέρμανση χώρων και παραγωγή ζεστού νερού χρήσης με ηλιακή ενέργεια. Η ετήσια μείωση των δαπανών προμηθείας καυσίμων εκτιμάται ότι θα ανέλθει στα 150.000€.  </a:t>
            </a:r>
          </a:p>
          <a:p>
            <a:pPr algn="ctr">
              <a:buNone/>
            </a:pPr>
            <a:endParaRPr lang="el-GR" sz="2400" b="1" u="sng" dirty="0" smtClean="0"/>
          </a:p>
          <a:p>
            <a:pPr algn="ctr">
              <a:buNone/>
            </a:pPr>
            <a:r>
              <a:rPr lang="el-GR" sz="2400" b="1" u="sng" dirty="0" smtClean="0"/>
              <a:t>ΣΤΟΧΟΣ ΓΙΑ ΤΟ 2013</a:t>
            </a:r>
            <a:endParaRPr lang="el-GR" sz="2400" dirty="0" smtClean="0"/>
          </a:p>
          <a:p>
            <a:pPr algn="ctr">
              <a:buNone/>
            </a:pPr>
            <a:r>
              <a:rPr lang="el-GR" sz="2400" dirty="0" smtClean="0"/>
              <a:t>Το έργο να έχει ολοκληρωθεί έως τα τέλη Ιουνίου 2013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Τεχνικό">
  <a:themeElements>
    <a:clrScheme name="Τεχνικό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Τεχνικό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Τεχν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111</TotalTime>
  <Words>672</Words>
  <Application>Microsoft Office PowerPoint</Application>
  <PresentationFormat>Προβολή στην οθόνη (4:3)</PresentationFormat>
  <Paragraphs>99</Paragraphs>
  <Slides>18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Τεχνικό</vt:lpstr>
      <vt:lpstr> ΑΠΟΛΟΓΙΣΜΟΣ ΔΡΑΣΗΣ ΕΤΟΥΣ 2012</vt:lpstr>
      <vt:lpstr>1. Προμήθεια Αξονικού Τομογράφου Π/Υ 450.000 € </vt:lpstr>
      <vt:lpstr>2. Προμήθεια Μαγνητικού Τομογράφου  Π/Υ 1.000.000 € </vt:lpstr>
      <vt:lpstr>3. Προμήθεια Ψηφιακού Μαστογράφου   Π/Υ 350.000 € </vt:lpstr>
      <vt:lpstr> 4. Προμήθεια Τομογράφου Οπτικής Συνοχής (OCT) και Συστήματος Ψηφιακής Δερματοσκόπησης  Π/Υ 115.000 € </vt:lpstr>
      <vt:lpstr> 5. Προμήθεια λοιπού ιατροτεχνολογικού εξοπλισμού (C-ARM-Κλίβανος κ.λ.π )  Π/Υ 1.170.000 € </vt:lpstr>
      <vt:lpstr> 6. Ένταξη πρότασης στο ΠΕΠ Πελοποννήσου για την προμήθεια νέου ιατροτεχνολογικού εξοπλισμού Π/Υ 1.004.000 € </vt:lpstr>
      <vt:lpstr>7. Ένταξη πρότασης στο ΠΕΠ Πελοποννήσου της αντικατάστασης του ηλεκτρομηχανολογικού εξοπλισμού του Νοσοκομείου  Π/Υ 1.089.000 € </vt:lpstr>
      <vt:lpstr> 8. Υλοποιείται το έργο -ενταγμένο στο ΕΠΠΕΡΑΑ – που αφορά  την εξοικονόμηση ενέργειας Π/Υ 760.000 € </vt:lpstr>
      <vt:lpstr>9. Κατασκευή και Λειτουργία της Νέας Θεραπευτικής Μονάδας του ΟΚΑΝΑ </vt:lpstr>
      <vt:lpstr>  10. Ολοκλήρωση της κτιριακής, ενεργειακής και ηλεκτρομηχανολογικής αναβάθμισης του Κ.Υ Πύλου  Π/Υ 234.000 € </vt:lpstr>
      <vt:lpstr> 11. Ολοκλήρωση της κτιριακής, ενεργειακής και ηλεκτρομηχανολογικής αναβάθμισης  του Κ.Υ Αγίου Νικολάου Π/Υ 121.00.000 € </vt:lpstr>
      <vt:lpstr>   12. Ένταξη στο ΠΕΠ Πελοποννήσου και έναρξη υλοποίησης του έργου της κτιριακής,  ενεργειακής και ηλεκτρομηχανολογικής αναβάθμισης του Κ.Υ Μεσσήνης Π/Υ 230.000 €  </vt:lpstr>
      <vt:lpstr> 13. Πλήρης δυνατότητα εφαρμογής της ηλεκτρονικής συνταγογράφησης σε όλες  τις δομές υγείας του νομού </vt:lpstr>
      <vt:lpstr> 14. Δημιουργία Θέσεων Απασχόλησης σε τοπικό επίπεδο μέσω Προγραμμάτων Κοινωφελούς Εργασίας </vt:lpstr>
      <vt:lpstr> 15. Διασφάλιση δωρεάν μετακίνησης του προσωπικού προς και από το Νοσοκομείο  </vt:lpstr>
      <vt:lpstr>      16. Πλήρης ολοκλήρωση των φακέλων για ένταξη των προτάσεων κατασκευής των τεσσάρων νέων περιφερειακών ιατρείων Πεταλιδίου-Μεθώνης-Βλαχόπουλου και Άριος    </vt:lpstr>
      <vt:lpstr>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Georgia</dc:creator>
  <cp:lastModifiedBy>Georgia</cp:lastModifiedBy>
  <cp:revision>41</cp:revision>
  <dcterms:created xsi:type="dcterms:W3CDTF">2013-02-04T07:11:06Z</dcterms:created>
  <dcterms:modified xsi:type="dcterms:W3CDTF">2013-02-04T09:22:23Z</dcterms:modified>
</cp:coreProperties>
</file>