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73" r:id="rId3"/>
    <p:sldId id="259" r:id="rId4"/>
    <p:sldId id="280" r:id="rId5"/>
    <p:sldId id="260" r:id="rId6"/>
    <p:sldId id="274" r:id="rId7"/>
    <p:sldId id="257" r:id="rId8"/>
    <p:sldId id="276" r:id="rId9"/>
    <p:sldId id="277" r:id="rId10"/>
    <p:sldId id="278" r:id="rId11"/>
    <p:sldId id="279" r:id="rId12"/>
    <p:sldId id="258" r:id="rId13"/>
    <p:sldId id="261" r:id="rId14"/>
    <p:sldId id="262" r:id="rId15"/>
    <p:sldId id="264" r:id="rId16"/>
    <p:sldId id="265" r:id="rId17"/>
    <p:sldId id="263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5" r:id="rId2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4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Επίδραση στη ποιότητα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Φύλλο1!$A$2:$A$4</c:f>
              <c:strCache>
                <c:ptCount val="3"/>
                <c:pt idx="0">
                  <c:v>Ουδέτερη</c:v>
                </c:pt>
                <c:pt idx="1">
                  <c:v>Αρνητική</c:v>
                </c:pt>
                <c:pt idx="2">
                  <c:v>Θετική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48</c:v>
                </c:pt>
                <c:pt idx="1">
                  <c:v>90</c:v>
                </c:pt>
                <c:pt idx="2">
                  <c:v>39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Χρόνος αναμονής στο ιατρείο</c:v>
                </c:pt>
              </c:strCache>
            </c:strRef>
          </c:tx>
          <c:dLbls>
            <c:dLbl>
              <c:idx val="0"/>
              <c:layout>
                <c:manualLayout>
                  <c:x val="-0.10480059704873765"/>
                  <c:y val="0.2291021295445721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9.7090003454863225E-2"/>
                  <c:y val="6.048750265321232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Φύλλο1!$A$2:$A$4</c:f>
              <c:strCache>
                <c:ptCount val="3"/>
                <c:pt idx="0">
                  <c:v>Αμετάβλητος</c:v>
                </c:pt>
                <c:pt idx="1">
                  <c:v>Αυξήθηκε</c:v>
                </c:pt>
                <c:pt idx="2">
                  <c:v>Ελαττώθηκε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39</c:v>
                </c:pt>
                <c:pt idx="1">
                  <c:v>120</c:v>
                </c:pt>
                <c:pt idx="2">
                  <c:v>18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ευχέρεια παραπομπής ασθενών σε ιατρούς ειδικότητας 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Φύλλο1!$A$2:$A$4</c:f>
              <c:strCache>
                <c:ptCount val="3"/>
                <c:pt idx="0">
                  <c:v>Αμετάβλητη</c:v>
                </c:pt>
                <c:pt idx="1">
                  <c:v>Ελαττώθηκε</c:v>
                </c:pt>
                <c:pt idx="2">
                  <c:v>Αυξήθηκε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51</c:v>
                </c:pt>
                <c:pt idx="1">
                  <c:v>68</c:v>
                </c:pt>
                <c:pt idx="2">
                  <c:v>58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ευχέρεια παραπομπής για διαγνωστικές εξετάσεις 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Φύλλο1!$A$2:$A$4</c:f>
              <c:strCache>
                <c:ptCount val="3"/>
                <c:pt idx="0">
                  <c:v>Αμετάβλητη</c:v>
                </c:pt>
                <c:pt idx="1">
                  <c:v>Ελαττώθηκε</c:v>
                </c:pt>
                <c:pt idx="2">
                  <c:v>Αυξήθηκε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43</c:v>
                </c:pt>
                <c:pt idx="1">
                  <c:v>51</c:v>
                </c:pt>
                <c:pt idx="2">
                  <c:v>83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ευχέρεια παραπομπής σε νοσοκομεία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Φύλλο1!$A$2:$A$4</c:f>
              <c:strCache>
                <c:ptCount val="3"/>
                <c:pt idx="0">
                  <c:v>Αμετάβλητη</c:v>
                </c:pt>
                <c:pt idx="1">
                  <c:v>Ελαττώθηκε</c:v>
                </c:pt>
                <c:pt idx="2">
                  <c:v>Αυξήθηκε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59</c:v>
                </c:pt>
                <c:pt idx="1">
                  <c:v>62</c:v>
                </c:pt>
                <c:pt idx="2">
                  <c:v>56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ευχέρεια διενέργειας προληπτικών ελέγχων </c:v>
                </c:pt>
              </c:strCache>
            </c:strRef>
          </c:tx>
          <c:dLbls>
            <c:dLbl>
              <c:idx val="1"/>
              <c:layout>
                <c:manualLayout>
                  <c:x val="-9.1087599474983127E-2"/>
                  <c:y val="-0.1804074002190033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Φύλλο1!$A$2:$A$4</c:f>
              <c:strCache>
                <c:ptCount val="3"/>
                <c:pt idx="0">
                  <c:v>Αμετάβλητη</c:v>
                </c:pt>
                <c:pt idx="1">
                  <c:v>Ελαττώθηκε</c:v>
                </c:pt>
                <c:pt idx="2">
                  <c:v>Αυξήθηκε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47</c:v>
                </c:pt>
                <c:pt idx="1">
                  <c:v>55</c:v>
                </c:pt>
                <c:pt idx="2">
                  <c:v>75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Κρίνετε την αποζημίωση σας</c:v>
                </c:pt>
              </c:strCache>
            </c:strRef>
          </c:tx>
          <c:dLbls>
            <c:dLbl>
              <c:idx val="1"/>
              <c:layout>
                <c:manualLayout>
                  <c:x val="7.904569947686807E-2"/>
                  <c:y val="-0.2253084723836131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2175612133755989"/>
                  <c:y val="8.679004947315523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Φύλλο1!$A$2:$A$4</c:f>
              <c:strCache>
                <c:ptCount val="3"/>
                <c:pt idx="0">
                  <c:v>Ουδέτερη</c:v>
                </c:pt>
                <c:pt idx="1">
                  <c:v>Απογοητευτική</c:v>
                </c:pt>
                <c:pt idx="2">
                  <c:v>Ικανοποιητική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37</c:v>
                </c:pt>
                <c:pt idx="1">
                  <c:v>122</c:v>
                </c:pt>
                <c:pt idx="2">
                  <c:v>18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l-GR" sz="1400"/>
              <a:t>η περισσότερο επιθυμητή για εσάς μέθοδος αποζημίωσης 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περισσότερο επιθυμητή για εσάς μέθοδος αποζημίωσης </c:v>
                </c:pt>
              </c:strCache>
            </c:strRef>
          </c:tx>
          <c:dLbls>
            <c:dLbl>
              <c:idx val="0"/>
              <c:layout>
                <c:manualLayout>
                  <c:x val="0.12774732619053494"/>
                  <c:y val="2.804449753378351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Φύλλο1!$A$2:$A$5</c:f>
              <c:strCache>
                <c:ptCount val="4"/>
                <c:pt idx="0">
                  <c:v>πάγια αντιμισθία</c:v>
                </c:pt>
                <c:pt idx="1">
                  <c:v>κατά κεφαλην</c:v>
                </c:pt>
                <c:pt idx="2">
                  <c:v>κατά πράξη </c:v>
                </c:pt>
                <c:pt idx="3">
                  <c:v>P4P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15</c:v>
                </c:pt>
                <c:pt idx="1">
                  <c:v>27</c:v>
                </c:pt>
                <c:pt idx="2">
                  <c:v>81</c:v>
                </c:pt>
                <c:pt idx="3">
                  <c:v>54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Το εισόδημα σας</c:v>
                </c:pt>
              </c:strCache>
            </c:strRef>
          </c:tx>
          <c:dLbls>
            <c:dLbl>
              <c:idx val="1"/>
              <c:layout>
                <c:manualLayout>
                  <c:x val="5.4598196603774567E-2"/>
                  <c:y val="-0.2021139901725936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Φύλλο1!$A$2:$A$4</c:f>
              <c:strCache>
                <c:ptCount val="3"/>
                <c:pt idx="0">
                  <c:v>Αμετάβλητο</c:v>
                </c:pt>
                <c:pt idx="1">
                  <c:v>Ελαττώθηκε</c:v>
                </c:pt>
                <c:pt idx="2">
                  <c:v>Αυξήθηκε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55</c:v>
                </c:pt>
                <c:pt idx="1">
                  <c:v>82</c:v>
                </c:pt>
                <c:pt idx="2">
                  <c:v>40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  Την ενοποίηση των κλάδων υγείας των ασφαλιστικών ταμείων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Φύλλο1!$A$2:$A$4</c:f>
              <c:strCache>
                <c:ptCount val="3"/>
                <c:pt idx="0">
                  <c:v>Ουδέτερη</c:v>
                </c:pt>
                <c:pt idx="1">
                  <c:v>Αρνητική</c:v>
                </c:pt>
                <c:pt idx="2">
                  <c:v>Θετική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37</c:v>
                </c:pt>
                <c:pt idx="1">
                  <c:v>23</c:v>
                </c:pt>
                <c:pt idx="2">
                  <c:v>117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Χρήση δεδομένων από μελέτες κόστους- αποτελεσματικότητας 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Φύλλο1!$A$2:$A$4</c:f>
              <c:strCache>
                <c:ptCount val="3"/>
                <c:pt idx="0">
                  <c:v>Ουδέτερη</c:v>
                </c:pt>
                <c:pt idx="1">
                  <c:v>Αρνητική</c:v>
                </c:pt>
                <c:pt idx="2">
                  <c:v>Θετική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44</c:v>
                </c:pt>
                <c:pt idx="1">
                  <c:v>33</c:v>
                </c:pt>
                <c:pt idx="2">
                  <c:v>110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Ισότητα στη πρόσβαση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Φύλλο1!$A$2:$A$4</c:f>
              <c:strCache>
                <c:ptCount val="3"/>
                <c:pt idx="0">
                  <c:v>Ουδέτερη</c:v>
                </c:pt>
                <c:pt idx="1">
                  <c:v>Αρνητική</c:v>
                </c:pt>
                <c:pt idx="2">
                  <c:v>Θετική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43</c:v>
                </c:pt>
                <c:pt idx="1">
                  <c:v>46</c:v>
                </c:pt>
                <c:pt idx="2">
                  <c:v>88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θεραπευτικά πρωτόκολλα στην ΠΦΥ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Φύλλο1!$A$2:$A$4</c:f>
              <c:strCache>
                <c:ptCount val="3"/>
                <c:pt idx="0">
                  <c:v>Ουδέτερη</c:v>
                </c:pt>
                <c:pt idx="1">
                  <c:v>Αρνητική </c:v>
                </c:pt>
                <c:pt idx="2">
                  <c:v>Θετική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40</c:v>
                </c:pt>
                <c:pt idx="1">
                  <c:v>22</c:v>
                </c:pt>
                <c:pt idx="2">
                  <c:v>115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Ηλεκτρονικός φάκελος ασθενούς 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Φύλλο1!$A$2:$A$4</c:f>
              <c:strCache>
                <c:ptCount val="3"/>
                <c:pt idx="0">
                  <c:v>Ουδέτερη</c:v>
                </c:pt>
                <c:pt idx="1">
                  <c:v>Αρνητική</c:v>
                </c:pt>
                <c:pt idx="2">
                  <c:v>Θετική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21</c:v>
                </c:pt>
                <c:pt idx="1">
                  <c:v>8</c:v>
                </c:pt>
                <c:pt idx="2">
                  <c:v>148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Ηλεκτρονική παραπομπή για εξετάσεις  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Φύλλο1!$A$2:$A$4</c:f>
              <c:strCache>
                <c:ptCount val="3"/>
                <c:pt idx="0">
                  <c:v>Ουδέτερη</c:v>
                </c:pt>
                <c:pt idx="1">
                  <c:v>Αρνητική</c:v>
                </c:pt>
                <c:pt idx="2">
                  <c:v>Θετική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29</c:v>
                </c:pt>
                <c:pt idx="1">
                  <c:v>13</c:v>
                </c:pt>
                <c:pt idx="2">
                  <c:v>135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Λειτουργικότητα του e-diagnosis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Φύλλο1!$A$2:$A$4</c:f>
              <c:strCache>
                <c:ptCount val="3"/>
                <c:pt idx="0">
                  <c:v>Ουδέτερη</c:v>
                </c:pt>
                <c:pt idx="1">
                  <c:v>Αρνητική</c:v>
                </c:pt>
                <c:pt idx="2">
                  <c:v>Θετική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36</c:v>
                </c:pt>
                <c:pt idx="1">
                  <c:v>114</c:v>
                </c:pt>
                <c:pt idx="2">
                  <c:v>27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l-GR" sz="1600" baseline="0"/>
              <a:t>Ηλεκτρονική συνταγογράφηση γενικά</a:t>
            </a:r>
            <a:endParaRPr lang="el-GR" sz="160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Πωλήσεις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Φύλλο1!$A$2:$A$4</c:f>
              <c:strCache>
                <c:ptCount val="3"/>
                <c:pt idx="0">
                  <c:v>ουδέτερη</c:v>
                </c:pt>
                <c:pt idx="1">
                  <c:v>αρνητική</c:v>
                </c:pt>
                <c:pt idx="2">
                  <c:v>θετική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35</c:v>
                </c:pt>
                <c:pt idx="1">
                  <c:v>15</c:v>
                </c:pt>
                <c:pt idx="2">
                  <c:v>127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l-GR"/>
              <a:t>Λειτουργικότητα</a:t>
            </a:r>
            <a:r>
              <a:rPr lang="el-GR" baseline="0"/>
              <a:t> του </a:t>
            </a:r>
            <a:r>
              <a:rPr lang="en-US" baseline="0"/>
              <a:t>e-syntagografisis</a:t>
            </a:r>
            <a:endParaRPr lang="el-GR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Σειρά 1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Φύλλο1!$A$2:$A$4</c:f>
              <c:strCache>
                <c:ptCount val="3"/>
                <c:pt idx="0">
                  <c:v>ουδέτερη</c:v>
                </c:pt>
                <c:pt idx="1">
                  <c:v>αρνητική</c:v>
                </c:pt>
                <c:pt idx="2">
                  <c:v>θετική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31</c:v>
                </c:pt>
                <c:pt idx="1">
                  <c:v>136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l-GR" sz="1600"/>
              <a:t>Υποχρεωτική</a:t>
            </a:r>
            <a:r>
              <a:rPr lang="el-GR" sz="1600" baseline="0"/>
              <a:t> καθολική ηλεκτρονική συνταγογράφηση</a:t>
            </a:r>
            <a:endParaRPr lang="el-GR" sz="160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Πωλήσεις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Φύλλο1!$A$2:$A$4</c:f>
              <c:strCache>
                <c:ptCount val="3"/>
                <c:pt idx="0">
                  <c:v>Ουδέτερη</c:v>
                </c:pt>
                <c:pt idx="1">
                  <c:v>Αρνητική</c:v>
                </c:pt>
                <c:pt idx="2">
                  <c:v>θετική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31</c:v>
                </c:pt>
                <c:pt idx="1">
                  <c:v>51</c:v>
                </c:pt>
                <c:pt idx="2">
                  <c:v>95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l-GR"/>
              <a:t>Συνταγογράφηση</a:t>
            </a:r>
            <a:r>
              <a:rPr lang="el-GR" baseline="0"/>
              <a:t> από τον ιατρό της δραστικής ουσίας</a:t>
            </a:r>
            <a:endParaRPr lang="el-GR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Πωλήσεις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Φύλλο1!$A$2:$A$4</c:f>
              <c:strCache>
                <c:ptCount val="3"/>
                <c:pt idx="0">
                  <c:v>ουδέτερη</c:v>
                </c:pt>
                <c:pt idx="1">
                  <c:v>αρνητική</c:v>
                </c:pt>
                <c:pt idx="2">
                  <c:v>θετική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30</c:v>
                </c:pt>
                <c:pt idx="1">
                  <c:v>118</c:v>
                </c:pt>
                <c:pt idx="2">
                  <c:v>29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l-GR"/>
              <a:t>Έλεγχος/ τιμωρία συπεριφορών υπερσυνταγογράφησης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Πωλήσεις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Φύλλο1!$A$2:$A$4</c:f>
              <c:strCache>
                <c:ptCount val="3"/>
                <c:pt idx="0">
                  <c:v>ουδέτερη</c:v>
                </c:pt>
                <c:pt idx="1">
                  <c:v>αρνητική</c:v>
                </c:pt>
                <c:pt idx="2">
                  <c:v>θετική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38</c:v>
                </c:pt>
                <c:pt idx="1">
                  <c:v>36</c:v>
                </c:pt>
                <c:pt idx="2">
                  <c:v>103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l-GR"/>
              <a:t>Εκτεταμένη</a:t>
            </a:r>
            <a:r>
              <a:rPr lang="el-GR" baseline="0"/>
              <a:t> χρήση γενοσήμων</a:t>
            </a:r>
            <a:endParaRPr lang="el-GR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Πωλήσεις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Φύλλο1!$A$2:$A$4</c:f>
              <c:strCache>
                <c:ptCount val="3"/>
                <c:pt idx="0">
                  <c:v>ουδέτερη</c:v>
                </c:pt>
                <c:pt idx="1">
                  <c:v>αρνητική</c:v>
                </c:pt>
                <c:pt idx="2">
                  <c:v>θετική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46</c:v>
                </c:pt>
                <c:pt idx="1">
                  <c:v>52</c:v>
                </c:pt>
                <c:pt idx="2">
                  <c:v>79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Προσβασιμότητα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Φύλλο1!$A$2:$A$4</c:f>
              <c:strCache>
                <c:ptCount val="3"/>
                <c:pt idx="0">
                  <c:v>Ουδέτερη</c:v>
                </c:pt>
                <c:pt idx="1">
                  <c:v>Αρνητική</c:v>
                </c:pt>
                <c:pt idx="2">
                  <c:v>Θετική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45</c:v>
                </c:pt>
                <c:pt idx="1">
                  <c:v>81</c:v>
                </c:pt>
                <c:pt idx="2">
                  <c:v>51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l-GR"/>
              <a:t>Συμμετοχή</a:t>
            </a:r>
            <a:r>
              <a:rPr lang="el-GR" baseline="0"/>
              <a:t> κατά 15% των ασφαλισμένων στο κόστος των εξετάσεων</a:t>
            </a:r>
            <a:endParaRPr lang="el-GR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Πωλήσεις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Φύλλο1!$A$2:$A$4</c:f>
              <c:strCache>
                <c:ptCount val="3"/>
                <c:pt idx="0">
                  <c:v>ουδέτερη</c:v>
                </c:pt>
                <c:pt idx="1">
                  <c:v>αρνητική</c:v>
                </c:pt>
                <c:pt idx="2">
                  <c:v>θετική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46</c:v>
                </c:pt>
                <c:pt idx="1">
                  <c:v>46</c:v>
                </c:pt>
                <c:pt idx="2">
                  <c:v>85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l-GR"/>
              <a:t>Αύξηση</a:t>
            </a:r>
            <a:r>
              <a:rPr lang="el-GR" baseline="0"/>
              <a:t> της συμμετοχής ασφαλισμένου στη φαρμακευτική δαπάνη</a:t>
            </a:r>
            <a:endParaRPr lang="el-GR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Πωλήσεις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Φύλλο1!$A$2:$A$4</c:f>
              <c:strCache>
                <c:ptCount val="3"/>
                <c:pt idx="0">
                  <c:v>ουδέτερη</c:v>
                </c:pt>
                <c:pt idx="1">
                  <c:v>αρνητική</c:v>
                </c:pt>
                <c:pt idx="2">
                  <c:v>θετική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40</c:v>
                </c:pt>
                <c:pt idx="1">
                  <c:v>112</c:v>
                </c:pt>
                <c:pt idx="2">
                  <c:v>25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l-GR"/>
              <a:t>Ελεύθερη</a:t>
            </a:r>
            <a:r>
              <a:rPr lang="el-GR" baseline="0"/>
              <a:t> συνταγογράφηση για όλους τους ιατρούς ανεξαρτήτως σύμβασης με ΕΟΠΥΥ</a:t>
            </a:r>
            <a:endParaRPr lang="el-GR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Πωλήσεις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Φύλλο1!$A$2:$A$4</c:f>
              <c:strCache>
                <c:ptCount val="3"/>
                <c:pt idx="0">
                  <c:v>ουδέτερη</c:v>
                </c:pt>
                <c:pt idx="1">
                  <c:v>αρνητική</c:v>
                </c:pt>
                <c:pt idx="2">
                  <c:v>θετική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25</c:v>
                </c:pt>
                <c:pt idx="1">
                  <c:v>14</c:v>
                </c:pt>
                <c:pt idx="2">
                  <c:v>138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εισαγωγή του θεσμού του «Οικογενειακού Ιατρού» </c:v>
                </c:pt>
              </c:strCache>
            </c:strRef>
          </c:tx>
          <c:dLbls>
            <c:dLbl>
              <c:idx val="1"/>
              <c:delete val="1"/>
            </c:dLbl>
            <c:dLbl>
              <c:idx val="2"/>
              <c:layout>
                <c:manualLayout>
                  <c:x val="-1.9165402679911177E-2"/>
                  <c:y val="-0.1929567464631587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Φύλλο1!$A$2:$A$4</c:f>
              <c:strCache>
                <c:ptCount val="3"/>
                <c:pt idx="0">
                  <c:v>ουδέτερη</c:v>
                </c:pt>
                <c:pt idx="1">
                  <c:v>αρνητική</c:v>
                </c:pt>
                <c:pt idx="2">
                  <c:v>θετική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176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δικαίωμα “gate keeping” στο Γ/Ο Ιατρό </c:v>
                </c:pt>
              </c:strCache>
            </c:strRef>
          </c:tx>
          <c:dLbls>
            <c:dLbl>
              <c:idx val="1"/>
              <c:delete val="1"/>
            </c:dLbl>
            <c:dLbl>
              <c:idx val="2"/>
              <c:layout>
                <c:manualLayout>
                  <c:x val="3.8204106374798742E-3"/>
                  <c:y val="-0.1771152252381832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Φύλλο1!$A$2:$A$4</c:f>
              <c:strCache>
                <c:ptCount val="3"/>
                <c:pt idx="0">
                  <c:v>ουδέτερη</c:v>
                </c:pt>
                <c:pt idx="1">
                  <c:v>αρνητική</c:v>
                </c:pt>
                <c:pt idx="2">
                  <c:v>θετική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2</c:v>
                </c:pt>
                <c:pt idx="1">
                  <c:v>0</c:v>
                </c:pt>
                <c:pt idx="2">
                  <c:v>175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Ιδιωτικές δαπάνες</c:v>
                </c:pt>
              </c:strCache>
            </c:strRef>
          </c:tx>
          <c:dLbls>
            <c:dLbl>
              <c:idx val="0"/>
              <c:layout>
                <c:manualLayout>
                  <c:x val="5.4848545051527683E-2"/>
                  <c:y val="5.6117860780628158E-2"/>
                </c:manualLayout>
              </c:layout>
              <c:tx>
                <c:rich>
                  <a:bodyPr/>
                  <a:lstStyle/>
                  <a:p>
                    <a:r>
                      <a:rPr lang="el-GR" dirty="0" smtClean="0"/>
                      <a:t> Δεν </a:t>
                    </a:r>
                    <a:r>
                      <a:rPr lang="el-GR" dirty="0"/>
                      <a:t>μεταβλήθηκαν
28%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2864944825588223"/>
                  <c:y val="5.57375974193121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Φύλλο1!$A$2:$A$4</c:f>
              <c:strCache>
                <c:ptCount val="3"/>
                <c:pt idx="0">
                  <c:v>Δεν μεταβλήθηκαν</c:v>
                </c:pt>
                <c:pt idx="1">
                  <c:v>Αυξήθηκαν</c:v>
                </c:pt>
                <c:pt idx="2">
                  <c:v>Ελαττώθηκαν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50</c:v>
                </c:pt>
                <c:pt idx="1">
                  <c:v>112</c:v>
                </c:pt>
                <c:pt idx="2">
                  <c:v>15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Ο ρόλος του Γ/Ο Ι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Φύλλο1!$A$2:$A$4</c:f>
              <c:strCache>
                <c:ptCount val="3"/>
                <c:pt idx="0">
                  <c:v>Αμετάβλητος</c:v>
                </c:pt>
                <c:pt idx="1">
                  <c:v>Υποβαθμίστηκε</c:v>
                </c:pt>
                <c:pt idx="2">
                  <c:v>Αναβαθμίστηκε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55</c:v>
                </c:pt>
                <c:pt idx="1">
                  <c:v>67</c:v>
                </c:pt>
                <c:pt idx="2">
                  <c:v>55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Ικανοποίηση από εργασία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Φύλλο1!$A$2:$A$4</c:f>
              <c:strCache>
                <c:ptCount val="3"/>
                <c:pt idx="0">
                  <c:v>Ουδέτερη</c:v>
                </c:pt>
                <c:pt idx="1">
                  <c:v>Αρνητική</c:v>
                </c:pt>
                <c:pt idx="2">
                  <c:v>Θετική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47</c:v>
                </c:pt>
                <c:pt idx="1">
                  <c:v>94</c:v>
                </c:pt>
                <c:pt idx="2">
                  <c:v>36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Διοικητικός φόρτος εργασίας</c:v>
                </c:pt>
              </c:strCache>
            </c:strRef>
          </c:tx>
          <c:dLbls>
            <c:dLbl>
              <c:idx val="2"/>
              <c:layout>
                <c:manualLayout>
                  <c:x val="-9.2986855393390563E-2"/>
                  <c:y val="7.444237189271281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Φύλλο1!$A$2:$A$4</c:f>
              <c:strCache>
                <c:ptCount val="3"/>
                <c:pt idx="0">
                  <c:v>Αμετάβλητος</c:v>
                </c:pt>
                <c:pt idx="1">
                  <c:v>Αυξήθηκε</c:v>
                </c:pt>
                <c:pt idx="2">
                  <c:v>Ελαττώθηκε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33</c:v>
                </c:pt>
                <c:pt idx="1">
                  <c:v>133</c:v>
                </c:pt>
                <c:pt idx="2">
                  <c:v>11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Χρόνος αναμονής για ραντεβού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Φύλλο1!$A$2:$A$4</c:f>
              <c:strCache>
                <c:ptCount val="3"/>
                <c:pt idx="0">
                  <c:v>Αμετάβλητος</c:v>
                </c:pt>
                <c:pt idx="1">
                  <c:v>Αυξήθηκε</c:v>
                </c:pt>
                <c:pt idx="2">
                  <c:v>Ελαττώθηκε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38</c:v>
                </c:pt>
                <c:pt idx="1">
                  <c:v>116</c:v>
                </c:pt>
                <c:pt idx="2">
                  <c:v>23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Χρόνος διαθέσιμος ανά ασθενή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Φύλλο1!$A$2:$A$4</c:f>
              <c:strCache>
                <c:ptCount val="3"/>
                <c:pt idx="0">
                  <c:v>Αμετάβλητος</c:v>
                </c:pt>
                <c:pt idx="1">
                  <c:v>Ελαττώθηκε</c:v>
                </c:pt>
                <c:pt idx="2">
                  <c:v>Αυξήθηκε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48</c:v>
                </c:pt>
                <c:pt idx="1">
                  <c:v>103</c:v>
                </c:pt>
                <c:pt idx="2">
                  <c:v>26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22/9/2012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22/9/2012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22/9/2012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22/9/2012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22/9/2012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22/9/2012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22/9/2012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22/9/2012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22/9/2012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22/9/2012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22/9/2012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22/9/2012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3.gif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chart" Target="../charts/chart2.xml"/><Relationship Id="rId7" Type="http://schemas.openxmlformats.org/officeDocument/2006/relationships/image" Target="../media/image3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7" Type="http://schemas.openxmlformats.org/officeDocument/2006/relationships/image" Target="../media/image2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image" Target="../media/image1.png"/><Relationship Id="rId4" Type="http://schemas.openxmlformats.org/officeDocument/2006/relationships/chart" Target="../charts/char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7" Type="http://schemas.openxmlformats.org/officeDocument/2006/relationships/image" Target="../media/image2.jpe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image" Target="../media/image1.png"/><Relationship Id="rId4" Type="http://schemas.openxmlformats.org/officeDocument/2006/relationships/chart" Target="../charts/chart10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chart" Target="../charts/chart12.xml"/><Relationship Id="rId7" Type="http://schemas.openxmlformats.org/officeDocument/2006/relationships/image" Target="../media/image3.gif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7" Type="http://schemas.openxmlformats.org/officeDocument/2006/relationships/image" Target="../media/image2.jpe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image" Target="../media/image1.png"/><Relationship Id="rId4" Type="http://schemas.openxmlformats.org/officeDocument/2006/relationships/chart" Target="../charts/chart1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chart" Target="../charts/chart19.xml"/><Relationship Id="rId7" Type="http://schemas.openxmlformats.org/officeDocument/2006/relationships/image" Target="../media/image3.gif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chart" Target="../charts/chart21.xml"/><Relationship Id="rId4" Type="http://schemas.openxmlformats.org/officeDocument/2006/relationships/chart" Target="../charts/chart20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chart" Target="../charts/chart23.xml"/><Relationship Id="rId7" Type="http://schemas.openxmlformats.org/officeDocument/2006/relationships/image" Target="../media/image3.gif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chart" Target="../charts/chart25.xml"/><Relationship Id="rId4" Type="http://schemas.openxmlformats.org/officeDocument/2006/relationships/chart" Target="../charts/char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chart" Target="../charts/chart27.xml"/><Relationship Id="rId7" Type="http://schemas.openxmlformats.org/officeDocument/2006/relationships/image" Target="../media/image3.gif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chart" Target="../charts/chart29.xml"/><Relationship Id="rId4" Type="http://schemas.openxmlformats.org/officeDocument/2006/relationships/chart" Target="../charts/chart2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7" Type="http://schemas.openxmlformats.org/officeDocument/2006/relationships/image" Target="../media/image2.jpeg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image" Target="../media/image1.png"/><Relationship Id="rId4" Type="http://schemas.openxmlformats.org/officeDocument/2006/relationships/chart" Target="../charts/chart3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3.gif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3.gif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3.gif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404664"/>
            <a:ext cx="7772400" cy="1974081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002060"/>
                </a:solidFill>
              </a:rPr>
              <a:t/>
            </a:r>
            <a:br>
              <a:rPr lang="el-GR" b="1" dirty="0" smtClean="0">
                <a:solidFill>
                  <a:srgbClr val="002060"/>
                </a:solidFill>
              </a:rPr>
            </a:br>
            <a:r>
              <a:rPr lang="el-GR" b="1" dirty="0" smtClean="0">
                <a:solidFill>
                  <a:schemeClr val="bg1"/>
                </a:solidFill>
              </a:rPr>
              <a:t>Απόψεις των Γενικών Ιατρών για την σύγχρονη μεταρρύθμιση στην Πρωτοβάθμια Φροντίδα Υγείας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2636912"/>
            <a:ext cx="6588224" cy="1752600"/>
          </a:xfrm>
        </p:spPr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tx2"/>
                </a:solidFill>
              </a:rPr>
              <a:t>Ευάγγελος Α. Φραγκούλης, Μ</a:t>
            </a:r>
            <a:r>
              <a:rPr lang="en-US" b="1" dirty="0" smtClean="0">
                <a:solidFill>
                  <a:schemeClr val="tx2"/>
                </a:solidFill>
              </a:rPr>
              <a:t>D</a:t>
            </a:r>
            <a:r>
              <a:rPr lang="el-GR" b="1" dirty="0" smtClean="0">
                <a:solidFill>
                  <a:schemeClr val="tx2"/>
                </a:solidFill>
              </a:rPr>
              <a:t>, Μ</a:t>
            </a:r>
            <a:r>
              <a:rPr lang="en-US" b="1" dirty="0" err="1" smtClean="0">
                <a:solidFill>
                  <a:schemeClr val="tx2"/>
                </a:solidFill>
              </a:rPr>
              <a:t>Sc</a:t>
            </a:r>
            <a:endParaRPr lang="en-US" b="1" dirty="0" smtClean="0">
              <a:solidFill>
                <a:schemeClr val="tx2"/>
              </a:solidFill>
            </a:endParaRPr>
          </a:p>
          <a:p>
            <a:r>
              <a:rPr lang="el-GR" sz="2400" dirty="0" smtClean="0">
                <a:solidFill>
                  <a:schemeClr val="tx2"/>
                </a:solidFill>
              </a:rPr>
              <a:t>Γενικός Ιατρός</a:t>
            </a:r>
          </a:p>
          <a:p>
            <a:r>
              <a:rPr lang="el-GR" sz="2000" dirty="0" smtClean="0">
                <a:solidFill>
                  <a:schemeClr val="tx2"/>
                </a:solidFill>
              </a:rPr>
              <a:t>Γεν. Γραμματέας Ελληνικής Ένωσης Γενικής Ιατρικής</a:t>
            </a:r>
            <a:endParaRPr lang="el-GR" sz="2000" dirty="0">
              <a:solidFill>
                <a:schemeClr val="tx2"/>
              </a:solidFill>
            </a:endParaRPr>
          </a:p>
        </p:txBody>
      </p:sp>
      <p:pic>
        <p:nvPicPr>
          <p:cNvPr id="4" name="3 -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76010"/>
            <a:ext cx="1440948" cy="138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789727" y="4694367"/>
            <a:ext cx="40210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Επιβλέπουσα Καθηγήτρια: </a:t>
            </a:r>
            <a:r>
              <a:rPr kumimoji="0" lang="el-GR" sz="1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Ευαγγελία Παππά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Ακαδημαϊκός Υπεύθυνος: </a:t>
            </a:r>
            <a:r>
              <a:rPr kumimoji="0" lang="el-GR" sz="1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Δημήτριος </a:t>
            </a:r>
            <a:r>
              <a:rPr kumimoji="0" lang="el-GR" sz="16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Νιάκας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7" name="16 - Ορθογώνιο"/>
          <p:cNvSpPr/>
          <p:nvPr/>
        </p:nvSpPr>
        <p:spPr>
          <a:xfrm>
            <a:off x="1475656" y="5733256"/>
            <a:ext cx="4752528" cy="8925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l-GR" sz="2000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Ε</a:t>
            </a:r>
            <a:r>
              <a:rPr lang="el-GR" sz="1600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ΛΛΗΝΙΚΟ</a:t>
            </a:r>
            <a:r>
              <a:rPr lang="el-GR" sz="2000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Α</a:t>
            </a:r>
            <a:r>
              <a:rPr lang="el-GR" sz="1600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ΝΟΙΚΤΟ</a:t>
            </a:r>
            <a:r>
              <a:rPr lang="el-GR" sz="2000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Π</a:t>
            </a:r>
            <a:r>
              <a:rPr lang="el-GR" sz="1600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ΑΝΕΠΙΣΤΗΜΙΟ</a:t>
            </a:r>
            <a:endParaRPr lang="el-GR" sz="5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600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ΣΧΟΛΗ ΚΟΙΝΩΝΙΚΩΝ ΕΠΙΣΤΗΜΩΝ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600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ΠΜΣ Διοίκηση Μονάδων Υγείας</a:t>
            </a:r>
            <a:endParaRPr lang="el-GR" sz="1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t0.gstatic.com/images?q=tbn:ANd9GcTnFbWdIaykg4eonEklysuetR55QvwDPrN4rF_iILkUUJuJgmw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5914" y="6051524"/>
            <a:ext cx="788085" cy="79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data:image/jpeg;base64,/9j/4AAQSkZJRgABAQAAAQABAAD/2wCEAAkGBhQSEBQQExIWFRUVFSEaGBgYFxobGhwgGhkaHRccGhcjHiYmGyEkHRgbIS8sIycpLC0sHCIyNTAqNSYtLCoBCQoKDgsNGg4PGjUlHiQ1NTY1NDQ1KSwtLzQvNio1NDUvLzQsLDQtNDUsNC0pMi4sNCw0NCwsNCwvLC80MTQuLP/AABEIAGcAaAMBIgACEQEDEQH/xAAbAAACAwEBAQAAAAAAAAAAAAAABQQGBwMCAf/EAEEQAAEDAQUEBgULAgcBAAAAAAEAAhEDBAUSITEGQVFxBxMiYYGRMlKxwdEUFSNCcoKSocLh8KKyFyQzNETD8Rb/xAAbAQACAgMBAAAAAAAAAAAAAAAFBgMEAAIHAf/EADIRAAEDAgQCCAYCAwAAAAAAAAEAAgMEEQUSITEyURNBYXGRobHRBhQiQoHw4fEjUsH/2gAMAwEAAhEDEQA/ANxQhCxYheK1ZrGlznBrRqSQAOZSvaDaNllaBGOo70WDU951gLNr6vSvXdirYgNzYLWjkPfqr1NROn1JsP3ZC63EmUugGZ3kO8q73h0hUGZUw6qe7st/EfcCkVp6R65nBTptG7VxHjIB8lUkI3Hh8DOq/elmXF6qQ8Vu79urF/8Ae2v1mfgCmWfpIrCMdOm4DWMTSfGSB5KooUhpID9oUDcRqmm4kPqtNu7b+z1CGvxUiY9KC2d/aHvAVjpVQ4BzSHA6EGQeRWd3RstSqUmvcXEuE6gAL1baz7vLHUHuwOJxMcZb5btdyAPZTyy9FATm7dtO1NkctXBD01S0ZezfXs2WioSm4No6dqbLey8DtMOo5cR3+xNlUex0bsrhYojHI2Voew3BQhCFopEJTtJfwstHHkXnJjSdTx5Df+6bLItp73+UWlzwZYOyzkN/iZPir1FT9PJrsN0LxOs+Vh+niO3ul1ovp/yhtao6esfhe47pHZPcJAHiFd+upuojGAZEH95WfWuzCox1N2jhHwPgc1z2evG0sa6nVYarGktxA5kDLQ6qXFYCx4kbt6WWvw9UtlidA/Ug37weaZ3lZ2sqEMJLTmJ15KKula8BV9FhY1nZAIg+S5o3SPc+Brn7pVxKJkNW9kewKEIQrKoK/wB1XgxtnY8uAbABnKNyX7aVgabBMy6R5H4qkUNoa1Cq+myHNyOEic4+K7/OFasS+tkdGjuj4pQpKYtr8t9ifJdCr6gHCuktxAedlIsVtfSe2pTdhc05H3HiFrdw32y1UhUaIIyc07jwnesdTvZC+Pk9paSYY/svzyz0J5H8iUfrqYTMzDiCVMKrTTS5HcLvLtWsIQhLCeEh21t/VWN8GC/sD72v9MrKlfekyscFBm4uc482hoH95VCTLhrMsF+aScakL6rL/qB7qRY7LjMFwaN5Pf3KfeF1Ckxppuxg5nKDJ1yVffaOrrU3n0XAtPPVv6vNWGnaahAYykXB0EOAEDLeUHxSaUzdGdhsmj4fpoG0wnbxHQ+K8WK4H1pLSAZ0dlyUW8LrqUDFRsTodQU5Fpq0KgfhAa1sOM5nTLXVPLXWp2yg7C5uk98jMciF7SYjJEQx+rdlHiWDQz5pI9H79hWfpxclwdcOsc/CwGMsyePLVJ1ZLhqBtBxmdTHgfgjGJTvggzMNiTZLWDUkdXVZJBcAEqwWbY+zN7WCTvJOZ5ovXZWg9oIlhAiW+8HVcLLaakCXA5cCule1OiXOEcAClJs0jH9I0/VzT++ljkj6Fw+nkqdfN0GzvDScQIkGI8xuS9Ndoby62oI0b/D7EqTpRvfJA18m5XNsQiihqnxxcIP9+a13ZW8OuslN5MkDCddW5b9dJQkfRrXmjVZ6rwfxNj9JQlqqZ0czmhOtDL0tMx55emij9Jv/AB/v/wDWqMtC6SrLNGlUz7LyO6HDf4tA8VnqYMON6dv59Uo4w0iscedvQKJeVm6wMph2El4II4tBKfXVkGteWSOZPhHvVfvKoWmk4bqgH4gR7YVtoWvBSacDJIz7KC4rf5j8Jt+HbfJacyvVu+lbgY2Xk5Q0zu3yotPZt1NhYRheXTiBMZlS6N51GvY8kQHYSAAMnZA+cKbbL1c9wbhgNEz3obncAGja90ZMTXPLzuRb8Ks3hd7qL8DomJyXOm6oWOFNzW5RJmc1MvVxfUaHOBdvjdnkmF1WahiOJuZGuI5+CL11SJaVgfxHXwulvCqEwYhKY+BunjYqdd+zjgwB1aoTHH9l6vHZlzmEdc/TXF7kwr3g3qKha7Nog8yJ9hXKzW3FZmOJ+rmgJ2TSLqiVKWElvqmPJeV2tb5qOI0LiuKf47lgvyXJJgBK4Da5V66Mh/uPufrQpvRzZcNmfUgduprvhoAz8Z80JXrnZqhxTzhbSyjYD+3JKc7R3b19mqUh6US37Qzb5kR4rH1uazLbm4zRrms0fR1TPJ2rgeeo8eCu4XPYmI9eyGY5SlzRO3q0PcqheVnL6T2j0olv2hm0+acXHeLatFrn6x5GMvzS9wyXK656hrhAIAB8DHtWYuwXa7vU3w1IcsjO7/qa3lXycwRLnNjmD+ydXfRc1jXPdieRyA7hGviqoHGQ48ZPMK1UbwBa0EfwIK6M5A/nfyTO2ZrpnRdYAPjdIbcT1zt5xKX1zhm6k6R6sOUK02iapePWlMmWmMTvH8kQxIECLTqQbA3XdOQfu91zu+1/5Z4zGJxJnXXeOMCF8p3i5tla0bxr3FcbOxxo1HxDZJJA4/8Aq8VaZFnpEtIBGR4/yVUgh/ztYRrfUK/V1NqR8rTpl0Pab/woa9MYSQAJJMADUk6ALyrZsHcBqVflDh2KZ7Mj0nd32fbCbppRCwvK5zTQOqZRG3rV5uS7+os9Olva0Tz1d+ZK+qahJ7nFxLj1rorGhjQ0bBCj3hYGVqbqTxLXCOXAjvGoUhC8BINwvXNDhY7LHr9uGpZamB4lp9F8ZOHuPELtd9Kkyzyc3SXETumYhapbbCysw06jQ5rtR8OBWe33sBUpkvo/SM4fXHh9bwz7kWMza1gjkdlI8/ZAWQSYXI6aFudpG3WPdJraKfVAtIxST3kd/BSLBZXPoF4BPZMd8fslD6ZBLSCCNQRB8k8+ch83tYHAPDiIBzwzHhlC2nonMEbGm4v6rykxVsr5pXjK7L42vz69QkJXptp7Oc4oAA45QvKkU20TTdjcetmWAHhEyN+9W8QgbIGuO9wPEhDcGq3wOe0bEE+AKsNuttFt3NoU3hziRi4zq5cPnCi67m0Hn6SmTg45Ex4QYSClRc5wa1pc46AAknkArXcWwD3w+vNNvqfXPP1fbyWklPDBZ73a3v2nsW8NZU1RMcbPpLcttbDt70p2c2bfaqm9tNp7b/cOJ9m/v1SxWJlJjadNuFrRAH81K+2WyMptDKbQ1o0AEBdkKqqt1Q7kOSPUFAyjZzcdz7IQhCpoihCELFiEIQsWKJbbqpVv9Sm18cRn5+KSWjo9szjI6xnc18/3ByEKZk8kfC4hV5aWGbjaCov+G1HFPW1MPDszp60ce74qVZ+j2zNMnrH9znwP6Q1CFIayc/cVA3DqVpuGBPLHdlKkIp02s5AT5qUhCrElxuVda0NFmiyEIQvFshCELFi//9k="/>
          <p:cNvSpPr>
            <a:spLocks noChangeAspect="1" noChangeArrowheads="1"/>
          </p:cNvSpPr>
          <p:nvPr/>
        </p:nvSpPr>
        <p:spPr bwMode="auto">
          <a:xfrm>
            <a:off x="0" y="-465138"/>
            <a:ext cx="990600" cy="98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6" name="AutoShape 6" descr="data:image/jpeg;base64,/9j/4AAQSkZJRgABAQAAAQABAAD/2wCEAAkGBhQSEBQQExIWFRUVFSEaGBgYFxobGhwgGhkaHRccGhcjHiYmGyEkHRgbIS8sIycpLC0sHCIyNTAqNSYtLCoBCQoKDgsNGg4PGjUlHiQ1NTY1NDQ1KSwtLzQvNio1NDUvLzQsLDQtNDUsNC0pMi4sNCw0NCwsNCwvLC80MTQuLP/AABEIAGcAaAMBIgACEQEDEQH/xAAbAAACAwEBAQAAAAAAAAAAAAAABQQGBwMCAf/EAEEQAAEDAQUEBgULAgcBAAAAAAEAAhEDBAUSITEGQVFxBxMiYYGRMlKxwdEUFSNCcoKSocLh8KKyFyQzNETD8Rb/xAAbAQACAgMBAAAAAAAAAAAAAAAFBgMEAAIHAf/EADIRAAEDAgQCCAYCAwAAAAAAAAEAAgMEEQUSITEyURNBYXGRobHRBhQiQoHw4fEjUsH/2gAMAwEAAhEDEQA/ANxQhCxYheK1ZrGlznBrRqSQAOZSvaDaNllaBGOo70WDU951gLNr6vSvXdirYgNzYLWjkPfqr1NROn1JsP3ZC63EmUugGZ3kO8q73h0hUGZUw6qe7st/EfcCkVp6R65nBTptG7VxHjIB8lUkI3Hh8DOq/elmXF6qQ8Vu79urF/8Ae2v1mfgCmWfpIrCMdOm4DWMTSfGSB5KooUhpID9oUDcRqmm4kPqtNu7b+z1CGvxUiY9KC2d/aHvAVjpVQ4BzSHA6EGQeRWd3RstSqUmvcXEuE6gAL1baz7vLHUHuwOJxMcZb5btdyAPZTyy9FATm7dtO1NkctXBD01S0ZezfXs2WioSm4No6dqbLey8DtMOo5cR3+xNlUex0bsrhYojHI2Voew3BQhCFopEJTtJfwstHHkXnJjSdTx5Df+6bLItp73+UWlzwZYOyzkN/iZPir1FT9PJrsN0LxOs+Vh+niO3ul1ovp/yhtao6esfhe47pHZPcJAHiFd+upuojGAZEH95WfWuzCox1N2jhHwPgc1z2evG0sa6nVYarGktxA5kDLQ6qXFYCx4kbt6WWvw9UtlidA/Ug37weaZ3lZ2sqEMJLTmJ15KKula8BV9FhY1nZAIg+S5o3SPc+Brn7pVxKJkNW9kewKEIQrKoK/wB1XgxtnY8uAbABnKNyX7aVgabBMy6R5H4qkUNoa1Cq+myHNyOEic4+K7/OFasS+tkdGjuj4pQpKYtr8t9ifJdCr6gHCuktxAedlIsVtfSe2pTdhc05H3HiFrdw32y1UhUaIIyc07jwnesdTvZC+Pk9paSYY/svzyz0J5H8iUfrqYTMzDiCVMKrTTS5HcLvLtWsIQhLCeEh21t/VWN8GC/sD72v9MrKlfekyscFBm4uc482hoH95VCTLhrMsF+aScakL6rL/qB7qRY7LjMFwaN5Pf3KfeF1Ckxppuxg5nKDJ1yVffaOrrU3n0XAtPPVv6vNWGnaahAYykXB0EOAEDLeUHxSaUzdGdhsmj4fpoG0wnbxHQ+K8WK4H1pLSAZ0dlyUW8LrqUDFRsTodQU5Fpq0KgfhAa1sOM5nTLXVPLXWp2yg7C5uk98jMciF7SYjJEQx+rdlHiWDQz5pI9H79hWfpxclwdcOsc/CwGMsyePLVJ1ZLhqBtBxmdTHgfgjGJTvggzMNiTZLWDUkdXVZJBcAEqwWbY+zN7WCTvJOZ5ovXZWg9oIlhAiW+8HVcLLaakCXA5cCule1OiXOEcAClJs0jH9I0/VzT++ljkj6Fw+nkqdfN0GzvDScQIkGI8xuS9Ndoby62oI0b/D7EqTpRvfJA18m5XNsQiihqnxxcIP9+a13ZW8OuslN5MkDCddW5b9dJQkfRrXmjVZ6rwfxNj9JQlqqZ0czmhOtDL0tMx55emij9Jv/AB/v/wDWqMtC6SrLNGlUz7LyO6HDf4tA8VnqYMON6dv59Uo4w0iscedvQKJeVm6wMph2El4II4tBKfXVkGteWSOZPhHvVfvKoWmk4bqgH4gR7YVtoWvBSacDJIz7KC4rf5j8Jt+HbfJacyvVu+lbgY2Xk5Q0zu3yotPZt1NhYRheXTiBMZlS6N51GvY8kQHYSAAMnZA+cKbbL1c9wbhgNEz3obncAGja90ZMTXPLzuRb8Ks3hd7qL8DomJyXOm6oWOFNzW5RJmc1MvVxfUaHOBdvjdnkmF1WahiOJuZGuI5+CL11SJaVgfxHXwulvCqEwYhKY+BunjYqdd+zjgwB1aoTHH9l6vHZlzmEdc/TXF7kwr3g3qKha7Nog8yJ9hXKzW3FZmOJ+rmgJ2TSLqiVKWElvqmPJeV2tb5qOI0LiuKf47lgvyXJJgBK4Da5V66Mh/uPufrQpvRzZcNmfUgduprvhoAz8Z80JXrnZqhxTzhbSyjYD+3JKc7R3b19mqUh6US37Qzb5kR4rH1uazLbm4zRrms0fR1TPJ2rgeeo8eCu4XPYmI9eyGY5SlzRO3q0PcqheVnL6T2j0olv2hm0+acXHeLatFrn6x5GMvzS9wyXK656hrhAIAB8DHtWYuwXa7vU3w1IcsjO7/qa3lXycwRLnNjmD+ydXfRc1jXPdieRyA7hGviqoHGQ48ZPMK1UbwBa0EfwIK6M5A/nfyTO2ZrpnRdYAPjdIbcT1zt5xKX1zhm6k6R6sOUK02iapePWlMmWmMTvH8kQxIECLTqQbA3XdOQfu91zu+1/5Z4zGJxJnXXeOMCF8p3i5tla0bxr3FcbOxxo1HxDZJJA4/8Aq8VaZFnpEtIBGR4/yVUgh/ztYRrfUK/V1NqR8rTpl0Pab/woa9MYSQAJJMADUk6ALyrZsHcBqVflDh2KZ7Mj0nd32fbCbppRCwvK5zTQOqZRG3rV5uS7+os9Olva0Tz1d+ZK+qahJ7nFxLj1rorGhjQ0bBCj3hYGVqbqTxLXCOXAjvGoUhC8BINwvXNDhY7LHr9uGpZamB4lp9F8ZOHuPELtd9Kkyzyc3SXETumYhapbbCysw06jQ5rtR8OBWe33sBUpkvo/SM4fXHh9bwz7kWMza1gjkdlI8/ZAWQSYXI6aFudpG3WPdJraKfVAtIxST3kd/BSLBZXPoF4BPZMd8fslD6ZBLSCCNQRB8k8+ch83tYHAPDiIBzwzHhlC2nonMEbGm4v6rykxVsr5pXjK7L42vz69QkJXptp7Oc4oAA45QvKkU20TTdjcetmWAHhEyN+9W8QgbIGuO9wPEhDcGq3wOe0bEE+AKsNuttFt3NoU3hziRi4zq5cPnCi67m0Hn6SmTg45Ex4QYSClRc5wa1pc46AAknkArXcWwD3w+vNNvqfXPP1fbyWklPDBZ73a3v2nsW8NZU1RMcbPpLcttbDt70p2c2bfaqm9tNp7b/cOJ9m/v1SxWJlJjadNuFrRAH81K+2WyMptDKbQ1o0AEBdkKqqt1Q7kOSPUFAyjZzcdz7IQhCpoihCELFiEIQsWKJbbqpVv9Sm18cRn5+KSWjo9szjI6xnc18/3ByEKZk8kfC4hV5aWGbjaCov+G1HFPW1MPDszp60ce74qVZ+j2zNMnrH9znwP6Q1CFIayc/cVA3DqVpuGBPLHdlKkIp02s5AT5qUhCrElxuVda0NFmiyEIQvFshCELFi//9k="/>
          <p:cNvSpPr>
            <a:spLocks noChangeAspect="1" noChangeArrowheads="1"/>
          </p:cNvSpPr>
          <p:nvPr/>
        </p:nvSpPr>
        <p:spPr bwMode="auto">
          <a:xfrm>
            <a:off x="152400" y="-312738"/>
            <a:ext cx="990600" cy="98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7" name="AutoShape 8" descr="data:image/jpeg;base64,/9j/4AAQSkZJRgABAQAAAQABAAD/2wCEAAkGBhQSEBQQExIWFRUVFSEaGBgYFxobGhwgGhkaHRccGhcjHiYmGyEkHRgbIS8sIycpLC0sHCIyNTAqNSYtLCoBCQoKDgsNGg4PGjUlHiQ1NTY1NDQ1KSwtLzQvNio1NDUvLzQsLDQtNDUsNC0pMi4sNCw0NCwsNCwvLC80MTQuLP/AABEIAGcAaAMBIgACEQEDEQH/xAAbAAACAwEBAQAAAAAAAAAAAAAABQQGBwMCAf/EAEEQAAEDAQUEBgULAgcBAAAAAAEAAhEDBAUSITEGQVFxBxMiYYGRMlKxwdEUFSNCcoKSocLh8KKyFyQzNETD8Rb/xAAbAQACAgMBAAAAAAAAAAAAAAAFBgMEAAIHAf/EADIRAAEDAgQCCAYCAwAAAAAAAAEAAgMEEQUSITEyURNBYXGRobHRBhQiQoHw4fEjUsH/2gAMAwEAAhEDEQA/ANxQhCxYheK1ZrGlznBrRqSQAOZSvaDaNllaBGOo70WDU951gLNr6vSvXdirYgNzYLWjkPfqr1NROn1JsP3ZC63EmUugGZ3kO8q73h0hUGZUw6qe7st/EfcCkVp6R65nBTptG7VxHjIB8lUkI3Hh8DOq/elmXF6qQ8Vu79urF/8Ae2v1mfgCmWfpIrCMdOm4DWMTSfGSB5KooUhpID9oUDcRqmm4kPqtNu7b+z1CGvxUiY9KC2d/aHvAVjpVQ4BzSHA6EGQeRWd3RstSqUmvcXEuE6gAL1baz7vLHUHuwOJxMcZb5btdyAPZTyy9FATm7dtO1NkctXBD01S0ZezfXs2WioSm4No6dqbLey8DtMOo5cR3+xNlUex0bsrhYojHI2Voew3BQhCFopEJTtJfwstHHkXnJjSdTx5Df+6bLItp73+UWlzwZYOyzkN/iZPir1FT9PJrsN0LxOs+Vh+niO3ul1ovp/yhtao6esfhe47pHZPcJAHiFd+upuojGAZEH95WfWuzCox1N2jhHwPgc1z2evG0sa6nVYarGktxA5kDLQ6qXFYCx4kbt6WWvw9UtlidA/Ug37weaZ3lZ2sqEMJLTmJ15KKula8BV9FhY1nZAIg+S5o3SPc+Brn7pVxKJkNW9kewKEIQrKoK/wB1XgxtnY8uAbABnKNyX7aVgabBMy6R5H4qkUNoa1Cq+myHNyOEic4+K7/OFasS+tkdGjuj4pQpKYtr8t9ifJdCr6gHCuktxAedlIsVtfSe2pTdhc05H3HiFrdw32y1UhUaIIyc07jwnesdTvZC+Pk9paSYY/svzyz0J5H8iUfrqYTMzDiCVMKrTTS5HcLvLtWsIQhLCeEh21t/VWN8GC/sD72v9MrKlfekyscFBm4uc482hoH95VCTLhrMsF+aScakL6rL/qB7qRY7LjMFwaN5Pf3KfeF1Ckxppuxg5nKDJ1yVffaOrrU3n0XAtPPVv6vNWGnaahAYykXB0EOAEDLeUHxSaUzdGdhsmj4fpoG0wnbxHQ+K8WK4H1pLSAZ0dlyUW8LrqUDFRsTodQU5Fpq0KgfhAa1sOM5nTLXVPLXWp2yg7C5uk98jMciF7SYjJEQx+rdlHiWDQz5pI9H79hWfpxclwdcOsc/CwGMsyePLVJ1ZLhqBtBxmdTHgfgjGJTvggzMNiTZLWDUkdXVZJBcAEqwWbY+zN7WCTvJOZ5ovXZWg9oIlhAiW+8HVcLLaakCXA5cCule1OiXOEcAClJs0jH9I0/VzT++ljkj6Fw+nkqdfN0GzvDScQIkGI8xuS9Ndoby62oI0b/D7EqTpRvfJA18m5XNsQiihqnxxcIP9+a13ZW8OuslN5MkDCddW5b9dJQkfRrXmjVZ6rwfxNj9JQlqqZ0czmhOtDL0tMx55emij9Jv/AB/v/wDWqMtC6SrLNGlUz7LyO6HDf4tA8VnqYMON6dv59Uo4w0iscedvQKJeVm6wMph2El4II4tBKfXVkGteWSOZPhHvVfvKoWmk4bqgH4gR7YVtoWvBSacDJIz7KC4rf5j8Jt+HbfJacyvVu+lbgY2Xk5Q0zu3yotPZt1NhYRheXTiBMZlS6N51GvY8kQHYSAAMnZA+cKbbL1c9wbhgNEz3obncAGja90ZMTXPLzuRb8Ks3hd7qL8DomJyXOm6oWOFNzW5RJmc1MvVxfUaHOBdvjdnkmF1WahiOJuZGuI5+CL11SJaVgfxHXwulvCqEwYhKY+BunjYqdd+zjgwB1aoTHH9l6vHZlzmEdc/TXF7kwr3g3qKha7Nog8yJ9hXKzW3FZmOJ+rmgJ2TSLqiVKWElvqmPJeV2tb5qOI0LiuKf47lgvyXJJgBK4Da5V66Mh/uPufrQpvRzZcNmfUgduprvhoAz8Z80JXrnZqhxTzhbSyjYD+3JKc7R3b19mqUh6US37Qzb5kR4rH1uazLbm4zRrms0fR1TPJ2rgeeo8eCu4XPYmI9eyGY5SlzRO3q0PcqheVnL6T2j0olv2hm0+acXHeLatFrn6x5GMvzS9wyXK656hrhAIAB8DHtWYuwXa7vU3w1IcsjO7/qa3lXycwRLnNjmD+ydXfRc1jXPdieRyA7hGviqoHGQ48ZPMK1UbwBa0EfwIK6M5A/nfyTO2ZrpnRdYAPjdIbcT1zt5xKX1zhm6k6R6sOUK02iapePWlMmWmMTvH8kQxIECLTqQbA3XdOQfu91zu+1/5Z4zGJxJnXXeOMCF8p3i5tla0bxr3FcbOxxo1HxDZJJA4/8Aq8VaZFnpEtIBGR4/yVUgh/ztYRrfUK/V1NqR8rTpl0Pab/woa9MYSQAJJMADUk6ALyrZsHcBqVflDh2KZ7Mj0nd32fbCbppRCwvK5zTQOqZRG3rV5uS7+os9Olva0Tz1d+ZK+qahJ7nFxLj1rorGhjQ0bBCj3hYGVqbqTxLXCOXAjvGoUhC8BINwvXNDhY7LHr9uGpZamB4lp9F8ZOHuPELtd9Kkyzyc3SXETumYhapbbCysw06jQ5rtR8OBWe33sBUpkvo/SM4fXHh9bwz7kWMza1gjkdlI8/ZAWQSYXI6aFudpG3WPdJraKfVAtIxST3kd/BSLBZXPoF4BPZMd8fslD6ZBLSCCNQRB8k8+ch83tYHAPDiIBzwzHhlC2nonMEbGm4v6rykxVsr5pXjK7L42vz69QkJXptp7Oc4oAA45QvKkU20TTdjcetmWAHhEyN+9W8QgbIGuO9wPEhDcGq3wOe0bEE+AKsNuttFt3NoU3hziRi4zq5cPnCi67m0Hn6SmTg45Ex4QYSClRc5wa1pc46AAknkArXcWwD3w+vNNvqfXPP1fbyWklPDBZ73a3v2nsW8NZU1RMcbPpLcttbDt70p2c2bfaqm9tNp7b/cOJ9m/v1SxWJlJjadNuFrRAH81K+2WyMptDKbQ1o0AEBdkKqqt1Q7kOSPUFAyjZzcdz7IQhCpoihCELFiEIQsWKJbbqpVv9Sm18cRn5+KSWjo9szjI6xnc18/3ByEKZk8kfC4hV5aWGbjaCov+G1HFPW1MPDszp60ce74qVZ+j2zNMnrH9znwP6Q1CFIayc/cVA3DqVpuGBPLHdlKkIp02s5AT5qUhCrElxuVda0NFmiyEIQvFshCELFi//9k="/>
          <p:cNvSpPr>
            <a:spLocks noChangeAspect="1" noChangeArrowheads="1"/>
          </p:cNvSpPr>
          <p:nvPr/>
        </p:nvSpPr>
        <p:spPr bwMode="auto">
          <a:xfrm>
            <a:off x="304800" y="-160338"/>
            <a:ext cx="990600" cy="98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034" name="Picture 10" descr="http://www.enosigi.gr/forum/styles/prosilver/imageset/logo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735" y="6051524"/>
            <a:ext cx="837583" cy="82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01832"/>
          </a:xfrm>
        </p:spPr>
        <p:txBody>
          <a:bodyPr/>
          <a:lstStyle/>
          <a:p>
            <a:r>
              <a:rPr lang="el-GR" b="1" dirty="0" smtClean="0">
                <a:solidFill>
                  <a:srgbClr val="002060"/>
                </a:solidFill>
              </a:rPr>
              <a:t>Ερωτηματολόγιο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(III)</a:t>
            </a:r>
            <a:endParaRPr lang="el-GR" dirty="0"/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08720"/>
            <a:ext cx="3672408" cy="5159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1" y="901832"/>
            <a:ext cx="3744416" cy="5248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- Εικόνα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8424" y="6165304"/>
            <a:ext cx="75557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http://www.enosigi.gr/forum/styles/prosilver/imageset/logo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659" y="6149834"/>
            <a:ext cx="719145" cy="708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t0.gstatic.com/images?q=tbn:ANd9GcTnFbWdIaykg4eonEklysuetR55QvwDPrN4rF_iILkUUJuJgmwy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804" y="6160116"/>
            <a:ext cx="688620" cy="69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l-GR" b="1" dirty="0" smtClean="0">
                <a:solidFill>
                  <a:srgbClr val="002060"/>
                </a:solidFill>
              </a:rPr>
              <a:t>Ερωτηματολόγιο</a:t>
            </a:r>
            <a:r>
              <a:rPr lang="en-US" dirty="0" smtClean="0">
                <a:solidFill>
                  <a:srgbClr val="002060"/>
                </a:solidFill>
              </a:rPr>
              <a:t> (IV)</a:t>
            </a:r>
            <a:endParaRPr lang="el-GR" dirty="0"/>
          </a:p>
        </p:txBody>
      </p:sp>
      <p:pic>
        <p:nvPicPr>
          <p:cNvPr id="337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5222" y="1628800"/>
            <a:ext cx="5085559" cy="3758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- Εικόν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424" y="6165304"/>
            <a:ext cx="75557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http://www.enosigi.gr/forum/styles/prosilver/imageset/logo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659" y="6149834"/>
            <a:ext cx="719145" cy="708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t0.gstatic.com/images?q=tbn:ANd9GcTnFbWdIaykg4eonEklysuetR55QvwDPrN4rF_iILkUUJuJgmw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804" y="6160116"/>
            <a:ext cx="688620" cy="69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6612" y="0"/>
            <a:ext cx="8229600" cy="1143000"/>
          </a:xfrm>
        </p:spPr>
        <p:txBody>
          <a:bodyPr/>
          <a:lstStyle/>
          <a:p>
            <a:r>
              <a:rPr lang="el-GR" b="1" dirty="0" smtClean="0">
                <a:solidFill>
                  <a:schemeClr val="tx2"/>
                </a:solidFill>
              </a:rPr>
              <a:t>Δείγμα-δημογραφικά στοιχεία</a:t>
            </a:r>
            <a:endParaRPr lang="el-GR" b="1" dirty="0">
              <a:solidFill>
                <a:schemeClr val="tx2"/>
              </a:solidFill>
            </a:endParaRPr>
          </a:p>
        </p:txBody>
      </p:sp>
      <p:pic>
        <p:nvPicPr>
          <p:cNvPr id="102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268760"/>
            <a:ext cx="5746811" cy="4719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- Εικόν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424" y="6165304"/>
            <a:ext cx="75557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http://www.enosigi.gr/forum/styles/prosilver/imageset/logo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659" y="6149834"/>
            <a:ext cx="719145" cy="708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t0.gstatic.com/images?q=tbn:ANd9GcTnFbWdIaykg4eonEklysuetR55QvwDPrN4rF_iILkUUJuJgmw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804" y="6160116"/>
            <a:ext cx="688620" cy="69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b="1" dirty="0">
                <a:solidFill>
                  <a:schemeClr val="tx2"/>
                </a:solidFill>
              </a:rPr>
              <a:t>ΓΕΝΙΚΕΣ ΑΠΟΨΕΙΣ ΤΩΝ </a:t>
            </a:r>
            <a:r>
              <a:rPr lang="el-GR" sz="2800" b="1" dirty="0" smtClean="0">
                <a:solidFill>
                  <a:schemeClr val="tx2"/>
                </a:solidFill>
              </a:rPr>
              <a:t>ΓΕΝΙΚΩΝ ΙΑΤΡΩΝ </a:t>
            </a:r>
            <a:br>
              <a:rPr lang="el-GR" sz="2800" b="1" dirty="0" smtClean="0">
                <a:solidFill>
                  <a:schemeClr val="tx2"/>
                </a:solidFill>
              </a:rPr>
            </a:br>
            <a:r>
              <a:rPr lang="el-GR" sz="2800" b="1" dirty="0" smtClean="0">
                <a:solidFill>
                  <a:schemeClr val="tx2"/>
                </a:solidFill>
              </a:rPr>
              <a:t>ΣΧΕΤΙΚΑ </a:t>
            </a:r>
            <a:r>
              <a:rPr lang="el-GR" sz="2800" b="1" dirty="0">
                <a:solidFill>
                  <a:schemeClr val="tx2"/>
                </a:solidFill>
              </a:rPr>
              <a:t>ΜΕ ΤΗΝ ΜΕΤΑΡΡΥΘΜΙΣΗ ΤΟΥ ΕΟΠΥΥ</a:t>
            </a: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3970784" cy="2332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- Γράφημα"/>
          <p:cNvGraphicFramePr/>
          <p:nvPr/>
        </p:nvGraphicFramePr>
        <p:xfrm>
          <a:off x="4788024" y="1628800"/>
          <a:ext cx="3672408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5 - Γράφημα"/>
          <p:cNvGraphicFramePr/>
          <p:nvPr>
            <p:extLst>
              <p:ext uri="{D42A27DB-BD31-4B8C-83A1-F6EECF244321}">
                <p14:modId xmlns:p14="http://schemas.microsoft.com/office/powerpoint/2010/main" val="2482811929"/>
              </p:ext>
            </p:extLst>
          </p:nvPr>
        </p:nvGraphicFramePr>
        <p:xfrm>
          <a:off x="683568" y="3933056"/>
          <a:ext cx="3384376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6 - Γράφημα"/>
          <p:cNvGraphicFramePr/>
          <p:nvPr>
            <p:extLst>
              <p:ext uri="{D42A27DB-BD31-4B8C-83A1-F6EECF244321}">
                <p14:modId xmlns:p14="http://schemas.microsoft.com/office/powerpoint/2010/main" val="1007145402"/>
              </p:ext>
            </p:extLst>
          </p:nvPr>
        </p:nvGraphicFramePr>
        <p:xfrm>
          <a:off x="4427984" y="4005064"/>
          <a:ext cx="4499992" cy="2380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9" name="8 - Εικόνα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8424" y="6165304"/>
            <a:ext cx="75557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 descr="http://www.enosigi.gr/forum/styles/prosilver/imageset/logo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659" y="6149834"/>
            <a:ext cx="719145" cy="708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t0.gstatic.com/images?q=tbn:ANd9GcTnFbWdIaykg4eonEklysuetR55QvwDPrN4rF_iILkUUJuJgmwy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804" y="6160116"/>
            <a:ext cx="688620" cy="69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400" b="1" dirty="0">
                <a:solidFill>
                  <a:schemeClr val="tx2"/>
                </a:solidFill>
              </a:rPr>
              <a:t>ΑΠΟΨΕΙΣ ΤΩΝ </a:t>
            </a:r>
            <a:r>
              <a:rPr lang="el-GR" sz="2400" b="1" dirty="0" smtClean="0">
                <a:solidFill>
                  <a:schemeClr val="tx2"/>
                </a:solidFill>
              </a:rPr>
              <a:t>ΓΕΝΙΚΩΝ </a:t>
            </a:r>
            <a:r>
              <a:rPr lang="el-GR" sz="2400" b="1" dirty="0">
                <a:solidFill>
                  <a:schemeClr val="tx2"/>
                </a:solidFill>
              </a:rPr>
              <a:t>ΙΑΤΡΩΝ ΣΧΕΤΙΚΑ ΜΕ ΤΗΝ ΕΠΙΔΡΑΣΗ ΤΗΣ ΜΕΤΑΡΡΥΘΜΙΣΗΣ ΤΟΥ ΕΟΠΥΥ ΣΤΟ ΕΡΓΟ </a:t>
            </a:r>
            <a:r>
              <a:rPr lang="el-GR" sz="2400" b="1" dirty="0" smtClean="0">
                <a:solidFill>
                  <a:schemeClr val="tx2"/>
                </a:solidFill>
              </a:rPr>
              <a:t>ΤΟΥΣ</a:t>
            </a:r>
            <a:r>
              <a:rPr lang="en-US" sz="2400" b="1" dirty="0" smtClean="0">
                <a:solidFill>
                  <a:schemeClr val="tx2"/>
                </a:solidFill>
              </a:rPr>
              <a:t> (I)</a:t>
            </a:r>
            <a:endParaRPr lang="el-GR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107504" y="1412776"/>
          <a:ext cx="4834880" cy="2620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- Γράφημα"/>
          <p:cNvGraphicFramePr/>
          <p:nvPr/>
        </p:nvGraphicFramePr>
        <p:xfrm>
          <a:off x="4355976" y="1412776"/>
          <a:ext cx="478802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5 - Γράφημα"/>
          <p:cNvGraphicFramePr/>
          <p:nvPr/>
        </p:nvGraphicFramePr>
        <p:xfrm>
          <a:off x="395536" y="4149080"/>
          <a:ext cx="4290766" cy="2474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8" name="7 - Εικόνα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8424" y="6165304"/>
            <a:ext cx="75557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http://www.enosigi.gr/forum/styles/prosilver/imageset/logo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659" y="6149834"/>
            <a:ext cx="719145" cy="708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t0.gstatic.com/images?q=tbn:ANd9GcTnFbWdIaykg4eonEklysuetR55QvwDPrN4rF_iILkUUJuJgmwy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804" y="6160116"/>
            <a:ext cx="688620" cy="69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b="1" dirty="0">
                <a:solidFill>
                  <a:schemeClr val="tx2"/>
                </a:solidFill>
              </a:rPr>
              <a:t>ΑΠΟΨΕΙΣ ΤΩΝ ΓΕΝΙΚΩΝ ΙΑΤΡΩΝ ΣΧΕΤΙΚΑ ΜΕ ΤΗΝ ΕΠΙΔΡΑΣΗ ΤΗΣ ΜΕΤΑΡΡΥΘΜΙΣΗΣ ΤΟΥ ΕΟΠΥΥ ΣΤΟ ΕΡΓΟ </a:t>
            </a:r>
            <a:r>
              <a:rPr lang="el-GR" sz="2400" b="1" dirty="0" smtClean="0">
                <a:solidFill>
                  <a:schemeClr val="tx2"/>
                </a:solidFill>
              </a:rPr>
              <a:t>ΤΟΥΣ</a:t>
            </a:r>
            <a:r>
              <a:rPr lang="en-US" sz="2400" b="1" dirty="0" smtClean="0">
                <a:solidFill>
                  <a:schemeClr val="tx2"/>
                </a:solidFill>
              </a:rPr>
              <a:t> (II)</a:t>
            </a:r>
            <a:endParaRPr lang="el-GR" dirty="0">
              <a:solidFill>
                <a:schemeClr val="tx2"/>
              </a:solidFill>
            </a:endParaRP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251520" y="1412776"/>
          <a:ext cx="4248472" cy="2448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- Γράφημα"/>
          <p:cNvGraphicFramePr/>
          <p:nvPr/>
        </p:nvGraphicFramePr>
        <p:xfrm>
          <a:off x="179512" y="4005064"/>
          <a:ext cx="4248963" cy="2548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5 - Γράφημα"/>
          <p:cNvGraphicFramePr/>
          <p:nvPr/>
        </p:nvGraphicFramePr>
        <p:xfrm>
          <a:off x="3670410" y="1412776"/>
          <a:ext cx="5473590" cy="2632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6 - Εικόνα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8424" y="6165304"/>
            <a:ext cx="75557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 descr="http://www.enosigi.gr/forum/styles/prosilver/imageset/logo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659" y="6149834"/>
            <a:ext cx="719145" cy="708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t0.gstatic.com/images?q=tbn:ANd9GcTnFbWdIaykg4eonEklysuetR55QvwDPrN4rF_iILkUUJuJgmwy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804" y="6160116"/>
            <a:ext cx="688620" cy="69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b="1" dirty="0">
                <a:solidFill>
                  <a:schemeClr val="tx2"/>
                </a:solidFill>
              </a:rPr>
              <a:t>ΑΠΟΨΕΙΣ ΤΩΝ ΓΕΝΙΚΩΝ ΙΑΤΡΩΝ ΣΧΕΤΙΚΑ ΜΕ ΤΗΝ ΕΠΙΔΡΑΣΗ ΤΗΣ ΜΕΤΑΡΡΥΘΜΙΣΗΣ ΤΟΥ ΕΟΠΥΥ ΣΤΟ ΕΡΓΟ </a:t>
            </a:r>
            <a:r>
              <a:rPr lang="el-GR" sz="2400" b="1" dirty="0" smtClean="0">
                <a:solidFill>
                  <a:schemeClr val="tx2"/>
                </a:solidFill>
              </a:rPr>
              <a:t>ΤΟΥΣ</a:t>
            </a:r>
            <a:r>
              <a:rPr lang="en-US" sz="2400" b="1" dirty="0" smtClean="0">
                <a:solidFill>
                  <a:schemeClr val="tx2"/>
                </a:solidFill>
              </a:rPr>
              <a:t> (III)</a:t>
            </a:r>
            <a:endParaRPr lang="el-GR" dirty="0">
              <a:solidFill>
                <a:schemeClr val="tx2"/>
              </a:solidFill>
            </a:endParaRP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9023537"/>
              </p:ext>
            </p:extLst>
          </p:nvPr>
        </p:nvGraphicFramePr>
        <p:xfrm>
          <a:off x="539552" y="1600201"/>
          <a:ext cx="4104456" cy="2404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- Γράφημα"/>
          <p:cNvGraphicFramePr/>
          <p:nvPr>
            <p:extLst>
              <p:ext uri="{D42A27DB-BD31-4B8C-83A1-F6EECF244321}">
                <p14:modId xmlns:p14="http://schemas.microsoft.com/office/powerpoint/2010/main" val="2767589995"/>
              </p:ext>
            </p:extLst>
          </p:nvPr>
        </p:nvGraphicFramePr>
        <p:xfrm>
          <a:off x="0" y="4225159"/>
          <a:ext cx="5292080" cy="2286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5 - Γράφημα"/>
          <p:cNvGraphicFramePr/>
          <p:nvPr>
            <p:extLst>
              <p:ext uri="{D42A27DB-BD31-4B8C-83A1-F6EECF244321}">
                <p14:modId xmlns:p14="http://schemas.microsoft.com/office/powerpoint/2010/main" val="2530700236"/>
              </p:ext>
            </p:extLst>
          </p:nvPr>
        </p:nvGraphicFramePr>
        <p:xfrm>
          <a:off x="3873169" y="1700808"/>
          <a:ext cx="5163327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6 - Γράφημα"/>
          <p:cNvGraphicFramePr/>
          <p:nvPr>
            <p:extLst>
              <p:ext uri="{D42A27DB-BD31-4B8C-83A1-F6EECF244321}">
                <p14:modId xmlns:p14="http://schemas.microsoft.com/office/powerpoint/2010/main" val="2648181161"/>
              </p:ext>
            </p:extLst>
          </p:nvPr>
        </p:nvGraphicFramePr>
        <p:xfrm>
          <a:off x="3874836" y="4225159"/>
          <a:ext cx="5089652" cy="2286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8" name="7 - Εικόνα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8424" y="6165304"/>
            <a:ext cx="75557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" descr="http://www.enosigi.gr/forum/styles/prosilver/imageset/logo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659" y="6149834"/>
            <a:ext cx="719145" cy="708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t0.gstatic.com/images?q=tbn:ANd9GcTnFbWdIaykg4eonEklysuetR55QvwDPrN4rF_iILkUUJuJgmwy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804" y="6160116"/>
            <a:ext cx="688620" cy="69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700" b="1" dirty="0">
                <a:solidFill>
                  <a:schemeClr val="tx2"/>
                </a:solidFill>
              </a:rPr>
              <a:t>ΑΠΟΨΕΙΣ ΤΩΝ ΓΕΝΙΚΩΝ ΟΙΚΟΓΕΝΕΙΑΚΩΝ ΙΑΤΡΩΝ ΣΧΕΤΙΚΑ ΜΕ ΤΗΝ ΑΠΟΖΗΜΙΩΣΗ ΤΟΥΣ ΜΕΣΑ ΣΤΟΝ ΕΟΠΥΥ</a:t>
            </a:r>
            <a:r>
              <a:rPr lang="el-GR" b="1" dirty="0"/>
              <a:t/>
            </a:r>
            <a:br>
              <a:rPr lang="el-GR" b="1" dirty="0"/>
            </a:br>
            <a:endParaRPr lang="el-GR" b="1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283968" y="1052736"/>
          <a:ext cx="4618856" cy="2836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- Γράφημα"/>
          <p:cNvGraphicFramePr/>
          <p:nvPr/>
        </p:nvGraphicFramePr>
        <p:xfrm>
          <a:off x="1115616" y="3717032"/>
          <a:ext cx="5418326" cy="328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5 - Γράφημα"/>
          <p:cNvGraphicFramePr/>
          <p:nvPr/>
        </p:nvGraphicFramePr>
        <p:xfrm>
          <a:off x="323528" y="980728"/>
          <a:ext cx="3600400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6 - Εικόνα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8424" y="6165304"/>
            <a:ext cx="75557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 descr="http://www.enosigi.gr/forum/styles/prosilver/imageset/logo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659" y="6149834"/>
            <a:ext cx="719145" cy="708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t0.gstatic.com/images?q=tbn:ANd9GcTnFbWdIaykg4eonEklysuetR55QvwDPrN4rF_iILkUUJuJgmwy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804" y="6160116"/>
            <a:ext cx="688620" cy="69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el-GR" sz="2800" b="1" dirty="0">
                <a:solidFill>
                  <a:schemeClr val="tx2"/>
                </a:solidFill>
              </a:rPr>
              <a:t>ΑΠΟΨΕΙΣ ΤΩΝ ΓΕΝΙΚΩΝ </a:t>
            </a:r>
            <a:r>
              <a:rPr lang="el-GR" sz="2800" b="1" dirty="0" smtClean="0">
                <a:solidFill>
                  <a:schemeClr val="tx2"/>
                </a:solidFill>
              </a:rPr>
              <a:t>ΙΑΤΡΩΝ ΕΝΑΝΤΙ ΣΥΓΚΕΚΡΙΜΕΝΩΝ </a:t>
            </a:r>
            <a:r>
              <a:rPr lang="el-GR" sz="2800" b="1" dirty="0" smtClean="0">
                <a:solidFill>
                  <a:schemeClr val="tx2"/>
                </a:solidFill>
              </a:rPr>
              <a:t>ΠΑΡΕΜΒΑΣΕΩΝ</a:t>
            </a:r>
            <a:r>
              <a:rPr lang="en-US" sz="2800" b="1" dirty="0" smtClean="0">
                <a:solidFill>
                  <a:schemeClr val="tx2"/>
                </a:solidFill>
              </a:rPr>
              <a:t> (I)</a:t>
            </a:r>
            <a:endParaRPr lang="el-GR" sz="2800" dirty="0">
              <a:solidFill>
                <a:schemeClr val="tx2"/>
              </a:solidFill>
            </a:endParaRP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67544" y="1412776"/>
          <a:ext cx="4042792" cy="2692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- Γράφημα"/>
          <p:cNvGraphicFramePr/>
          <p:nvPr/>
        </p:nvGraphicFramePr>
        <p:xfrm>
          <a:off x="4139952" y="1412776"/>
          <a:ext cx="4837182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5 - Γράφημα"/>
          <p:cNvGraphicFramePr/>
          <p:nvPr/>
        </p:nvGraphicFramePr>
        <p:xfrm>
          <a:off x="539552" y="4337644"/>
          <a:ext cx="4104456" cy="2520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6 - Γράφημα"/>
          <p:cNvGraphicFramePr/>
          <p:nvPr/>
        </p:nvGraphicFramePr>
        <p:xfrm>
          <a:off x="4644008" y="4221088"/>
          <a:ext cx="3744416" cy="2520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8" name="7 - Εικόνα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8424" y="6165304"/>
            <a:ext cx="75557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" descr="http://www.enosigi.gr/forum/styles/prosilver/imageset/logo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659" y="6149834"/>
            <a:ext cx="719145" cy="708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t0.gstatic.com/images?q=tbn:ANd9GcTnFbWdIaykg4eonEklysuetR55QvwDPrN4rF_iILkUUJuJgmwy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804" y="6160116"/>
            <a:ext cx="688620" cy="69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1087"/>
            <a:ext cx="8229600" cy="1143000"/>
          </a:xfrm>
        </p:spPr>
        <p:txBody>
          <a:bodyPr>
            <a:normAutofit/>
          </a:bodyPr>
          <a:lstStyle/>
          <a:p>
            <a:r>
              <a:rPr lang="el-GR" sz="2800" b="1" dirty="0">
                <a:solidFill>
                  <a:srgbClr val="1F497D"/>
                </a:solidFill>
              </a:rPr>
              <a:t>ΑΠΟΨΕΙΣ ΤΩΝ ΓΕΝΙΚΩΝ ΙΑΤΡΩΝ ΕΝΑΝΤΙ ΣΥΓΚΕΚΡΙΜΕΝΩΝ </a:t>
            </a:r>
            <a:r>
              <a:rPr lang="el-GR" sz="2800" b="1" dirty="0" smtClean="0">
                <a:solidFill>
                  <a:srgbClr val="1F497D"/>
                </a:solidFill>
              </a:rPr>
              <a:t>ΠΑΡΕΜΒΑΣΕΩΝ</a:t>
            </a:r>
            <a:r>
              <a:rPr lang="en-US" sz="2800" b="1" dirty="0" smtClean="0">
                <a:solidFill>
                  <a:srgbClr val="1F497D"/>
                </a:solidFill>
              </a:rPr>
              <a:t> (II)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3981541"/>
              </p:ext>
            </p:extLst>
          </p:nvPr>
        </p:nvGraphicFramePr>
        <p:xfrm>
          <a:off x="467544" y="1196752"/>
          <a:ext cx="4032448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- Γράφημα"/>
          <p:cNvGraphicFramePr/>
          <p:nvPr>
            <p:extLst>
              <p:ext uri="{D42A27DB-BD31-4B8C-83A1-F6EECF244321}">
                <p14:modId xmlns:p14="http://schemas.microsoft.com/office/powerpoint/2010/main" val="2535841780"/>
              </p:ext>
            </p:extLst>
          </p:nvPr>
        </p:nvGraphicFramePr>
        <p:xfrm>
          <a:off x="4283968" y="1196752"/>
          <a:ext cx="4320480" cy="2376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5 - Γράφημα"/>
          <p:cNvGraphicFramePr/>
          <p:nvPr>
            <p:extLst>
              <p:ext uri="{D42A27DB-BD31-4B8C-83A1-F6EECF244321}">
                <p14:modId xmlns:p14="http://schemas.microsoft.com/office/powerpoint/2010/main" val="3456926757"/>
              </p:ext>
            </p:extLst>
          </p:nvPr>
        </p:nvGraphicFramePr>
        <p:xfrm>
          <a:off x="611560" y="3645024"/>
          <a:ext cx="396044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6 - Γράφημα"/>
          <p:cNvGraphicFramePr/>
          <p:nvPr>
            <p:extLst>
              <p:ext uri="{D42A27DB-BD31-4B8C-83A1-F6EECF244321}">
                <p14:modId xmlns:p14="http://schemas.microsoft.com/office/powerpoint/2010/main" val="442909751"/>
              </p:ext>
            </p:extLst>
          </p:nvPr>
        </p:nvGraphicFramePr>
        <p:xfrm>
          <a:off x="4355976" y="3618364"/>
          <a:ext cx="4248472" cy="25708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8" name="7 - Εικόνα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8424" y="6165304"/>
            <a:ext cx="75557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" descr="http://www.enosigi.gr/forum/styles/prosilver/imageset/logo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659" y="6149834"/>
            <a:ext cx="719145" cy="708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t0.gstatic.com/images?q=tbn:ANd9GcTnFbWdIaykg4eonEklysuetR55QvwDPrN4rF_iILkUUJuJgmwy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804" y="6160116"/>
            <a:ext cx="688620" cy="69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002060"/>
                </a:solidFill>
              </a:rPr>
              <a:t>Αντικείμενο</a:t>
            </a:r>
            <a:endParaRPr lang="el-GR" b="1" dirty="0">
              <a:solidFill>
                <a:srgbClr val="00206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l-GR" b="1" dirty="0" smtClean="0"/>
              <a:t> </a:t>
            </a:r>
            <a:endParaRPr lang="el-GR" dirty="0" smtClean="0"/>
          </a:p>
          <a:p>
            <a:pPr algn="just"/>
            <a:r>
              <a:rPr lang="el-GR" dirty="0" smtClean="0">
                <a:solidFill>
                  <a:srgbClr val="002060"/>
                </a:solidFill>
              </a:rPr>
              <a:t>Εξωτερικές πιέσεις και η οικονομική συγκυρία έκαναν επιτακτική την ανάγκη για άμεσες αλλαγές  στο ελληνικό σύστημα υγείας, με γνώμονα την αποδοτικότητα και την αποτελεσματικότητα</a:t>
            </a:r>
          </a:p>
          <a:p>
            <a:pPr algn="just">
              <a:buNone/>
            </a:pPr>
            <a:endParaRPr lang="el-GR" dirty="0" smtClean="0">
              <a:solidFill>
                <a:srgbClr val="002060"/>
              </a:solidFill>
            </a:endParaRPr>
          </a:p>
          <a:p>
            <a:pPr algn="just"/>
            <a:r>
              <a:rPr lang="el-GR" dirty="0" smtClean="0">
                <a:solidFill>
                  <a:srgbClr val="002060"/>
                </a:solidFill>
              </a:rPr>
              <a:t>Αποκρινόμενα σ’ αυτή, τα Υπουργεία Υγείας και Κοινωνικής Ασφάλισης  προχώρησαν: </a:t>
            </a:r>
          </a:p>
          <a:p>
            <a:pPr algn="just">
              <a:buNone/>
            </a:pPr>
            <a:r>
              <a:rPr lang="el-GR" dirty="0" smtClean="0">
                <a:solidFill>
                  <a:srgbClr val="002060"/>
                </a:solidFill>
              </a:rPr>
              <a:t>    -   στη σύσταση του Ενιαίου Οργανισμού Παροχής Υπηρεσιών Υγείας (ΕΟΠΥΥ), που αποσκοπεί στη δημιουργία ενός ενιαίου συστήματος Πρωτοβάθμιας Φροντίδα Υγείας (ΠΦΥ) για όλους τους Έλληνες </a:t>
            </a:r>
          </a:p>
          <a:p>
            <a:pPr algn="just">
              <a:buNone/>
            </a:pPr>
            <a:r>
              <a:rPr lang="el-GR" dirty="0" smtClean="0">
                <a:solidFill>
                  <a:srgbClr val="002060"/>
                </a:solidFill>
              </a:rPr>
              <a:t>    -  στην εισαγωγή σειράς μέτρων στην ΠΦΥ (ηλεκτρονική συνταγογράφηση (ΗΣ), κλινικά πρωτόκολλα, προώθηση των γενοσήμων φαρμάκων κλπ)</a:t>
            </a:r>
            <a:endParaRPr lang="el-GR" dirty="0">
              <a:solidFill>
                <a:srgbClr val="002060"/>
              </a:solidFill>
            </a:endParaRPr>
          </a:p>
        </p:txBody>
      </p:sp>
      <p:pic>
        <p:nvPicPr>
          <p:cNvPr id="4" name="3 -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6165304"/>
            <a:ext cx="75557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t0.gstatic.com/images?q=tbn:ANd9GcTnFbWdIaykg4eonEklysuetR55QvwDPrN4rF_iILkUUJuJgmw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804" y="6160116"/>
            <a:ext cx="688620" cy="69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http://www.enosigi.gr/forum/styles/prosilver/imageset/logo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659" y="6149834"/>
            <a:ext cx="719145" cy="708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r>
              <a:rPr lang="el-GR" sz="2800" b="1" dirty="0">
                <a:solidFill>
                  <a:srgbClr val="1F497D"/>
                </a:solidFill>
              </a:rPr>
              <a:t>ΑΠΟΨΕΙΣ ΤΩΝ ΓΕΝΙΚΩΝ ΙΑΤΡΩΝ ΕΝΑΝΤΙ ΣΥΓΚΕΚΡΙΜΕΝΩΝ </a:t>
            </a:r>
            <a:r>
              <a:rPr lang="el-GR" sz="2800" b="1" dirty="0" smtClean="0">
                <a:solidFill>
                  <a:srgbClr val="1F497D"/>
                </a:solidFill>
              </a:rPr>
              <a:t>ΠΑΡΕΜΒΑΣΕΩΝ</a:t>
            </a:r>
            <a:r>
              <a:rPr lang="en-US" sz="2800" b="1" dirty="0" smtClean="0">
                <a:solidFill>
                  <a:srgbClr val="1F497D"/>
                </a:solidFill>
              </a:rPr>
              <a:t> (III)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7746045"/>
              </p:ext>
            </p:extLst>
          </p:nvPr>
        </p:nvGraphicFramePr>
        <p:xfrm>
          <a:off x="539552" y="1412776"/>
          <a:ext cx="4114800" cy="2476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- Γράφημα"/>
          <p:cNvGraphicFramePr/>
          <p:nvPr>
            <p:extLst>
              <p:ext uri="{D42A27DB-BD31-4B8C-83A1-F6EECF244321}">
                <p14:modId xmlns:p14="http://schemas.microsoft.com/office/powerpoint/2010/main" val="3258878783"/>
              </p:ext>
            </p:extLst>
          </p:nvPr>
        </p:nvGraphicFramePr>
        <p:xfrm>
          <a:off x="899592" y="4077073"/>
          <a:ext cx="3528392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5 - Γράφημα"/>
          <p:cNvGraphicFramePr/>
          <p:nvPr>
            <p:extLst>
              <p:ext uri="{D42A27DB-BD31-4B8C-83A1-F6EECF244321}">
                <p14:modId xmlns:p14="http://schemas.microsoft.com/office/powerpoint/2010/main" val="348015657"/>
              </p:ext>
            </p:extLst>
          </p:nvPr>
        </p:nvGraphicFramePr>
        <p:xfrm>
          <a:off x="4644008" y="1340768"/>
          <a:ext cx="4001781" cy="2578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3 - Θέση περιεχομένου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5309069"/>
              </p:ext>
            </p:extLst>
          </p:nvPr>
        </p:nvGraphicFramePr>
        <p:xfrm>
          <a:off x="4788024" y="4077072"/>
          <a:ext cx="4104456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9" name="8 - Εικόνα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8424" y="6165304"/>
            <a:ext cx="75557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" descr="http://www.enosigi.gr/forum/styles/prosilver/imageset/logo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659" y="6149834"/>
            <a:ext cx="719145" cy="708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t0.gstatic.com/images?q=tbn:ANd9GcTnFbWdIaykg4eonEklysuetR55QvwDPrN4rF_iILkUUJuJgmwy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804" y="6160116"/>
            <a:ext cx="688620" cy="69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20828" y="116632"/>
            <a:ext cx="8229600" cy="1143000"/>
          </a:xfrm>
        </p:spPr>
        <p:txBody>
          <a:bodyPr>
            <a:normAutofit/>
          </a:bodyPr>
          <a:lstStyle/>
          <a:p>
            <a:r>
              <a:rPr lang="el-GR" sz="2800" b="1" dirty="0">
                <a:solidFill>
                  <a:srgbClr val="1F497D"/>
                </a:solidFill>
              </a:rPr>
              <a:t>ΑΠΟΨΕΙΣ ΤΩΝ ΓΕΝΙΚΩΝ ΙΑΤΡΩΝ ΕΝΑΝΤΙ ΣΥΓΚΕΚΡΙΜΕΝΩΝ </a:t>
            </a:r>
            <a:r>
              <a:rPr lang="el-GR" sz="2800" b="1" dirty="0" smtClean="0">
                <a:solidFill>
                  <a:srgbClr val="1F497D"/>
                </a:solidFill>
              </a:rPr>
              <a:t>ΠΑΡΕΜΒΑΣΕΩΝ</a:t>
            </a:r>
            <a:r>
              <a:rPr lang="en-US" sz="2800" b="1" dirty="0" smtClean="0">
                <a:solidFill>
                  <a:srgbClr val="1F497D"/>
                </a:solidFill>
              </a:rPr>
              <a:t> (IV)</a:t>
            </a:r>
            <a:endParaRPr lang="el-GR" dirty="0"/>
          </a:p>
        </p:txBody>
      </p:sp>
      <p:graphicFrame>
        <p:nvGraphicFramePr>
          <p:cNvPr id="5" name="4 - Γράφημα"/>
          <p:cNvGraphicFramePr/>
          <p:nvPr/>
        </p:nvGraphicFramePr>
        <p:xfrm>
          <a:off x="4644008" y="1484784"/>
          <a:ext cx="4320480" cy="2667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5 - Γράφημα"/>
          <p:cNvGraphicFramePr/>
          <p:nvPr/>
        </p:nvGraphicFramePr>
        <p:xfrm>
          <a:off x="107504" y="4035972"/>
          <a:ext cx="5269164" cy="2822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8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484784"/>
          <a:ext cx="447484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" name="9 - Εικόνα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8424" y="6165304"/>
            <a:ext cx="75557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http://www.enosigi.gr/forum/styles/prosilver/imageset/logo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659" y="6149834"/>
            <a:ext cx="719145" cy="708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t0.gstatic.com/images?q=tbn:ANd9GcTnFbWdIaykg4eonEklysuetR55QvwDPrN4rF_iILkUUJuJgmwy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804" y="6160116"/>
            <a:ext cx="688620" cy="69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400" b="1" dirty="0">
                <a:solidFill>
                  <a:schemeClr val="tx2"/>
                </a:solidFill>
              </a:rPr>
              <a:t>ΑΠΟΨΕΙΣ ΤΩΝ ΓΕΝΙΚΩΝ </a:t>
            </a:r>
            <a:r>
              <a:rPr lang="el-GR" sz="2400" b="1" dirty="0" smtClean="0">
                <a:solidFill>
                  <a:schemeClr val="tx2"/>
                </a:solidFill>
              </a:rPr>
              <a:t>ΙΑΤΡΩΝ </a:t>
            </a:r>
            <a:r>
              <a:rPr lang="el-GR" sz="2400" b="1" dirty="0">
                <a:solidFill>
                  <a:schemeClr val="tx2"/>
                </a:solidFill>
              </a:rPr>
              <a:t>ΣΧΕΤΙΚΑ ΜΕ ΠΑΡΕΜΒΑΣΕΙΣ,  ΠΟΥ ΔΕΝ ΠΡΟΒΛΕΠΟΝΤΑΙ ΣΤΟΝ </a:t>
            </a:r>
            <a:r>
              <a:rPr lang="el-GR" sz="2400" b="1" dirty="0" smtClean="0">
                <a:solidFill>
                  <a:schemeClr val="tx2"/>
                </a:solidFill>
              </a:rPr>
              <a:t>ΕΟΠΥΥ</a:t>
            </a:r>
            <a:r>
              <a:rPr lang="el-GR" sz="2400" b="1" dirty="0">
                <a:solidFill>
                  <a:schemeClr val="tx2"/>
                </a:solidFill>
              </a:rPr>
              <a:t>, </a:t>
            </a:r>
            <a:r>
              <a:rPr lang="el-GR" sz="2400" b="1" dirty="0" smtClean="0">
                <a:solidFill>
                  <a:schemeClr val="tx2"/>
                </a:solidFill>
              </a:rPr>
              <a:t/>
            </a:r>
            <a:br>
              <a:rPr lang="el-GR" sz="2400" b="1" dirty="0" smtClean="0">
                <a:solidFill>
                  <a:schemeClr val="tx2"/>
                </a:solidFill>
              </a:rPr>
            </a:br>
            <a:r>
              <a:rPr lang="el-GR" sz="2400" b="1" dirty="0" smtClean="0">
                <a:solidFill>
                  <a:schemeClr val="tx2"/>
                </a:solidFill>
              </a:rPr>
              <a:t>ΑΛΛΑ </a:t>
            </a:r>
            <a:r>
              <a:rPr lang="el-GR" sz="2400" b="1" dirty="0">
                <a:solidFill>
                  <a:schemeClr val="tx2"/>
                </a:solidFill>
              </a:rPr>
              <a:t>ΠΡΟΤΕΙΝΟΝΤΑΙ ΑΠΟ </a:t>
            </a:r>
            <a:r>
              <a:rPr lang="el-GR" sz="2400" b="1" dirty="0" smtClean="0">
                <a:solidFill>
                  <a:schemeClr val="tx2"/>
                </a:solidFill>
              </a:rPr>
              <a:t>ΦΟΡΕΙΣ</a:t>
            </a:r>
            <a:endParaRPr lang="el-GR" sz="2400" dirty="0">
              <a:solidFill>
                <a:schemeClr val="tx2"/>
              </a:solidFill>
            </a:endParaRP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4860032" cy="3340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- Γράφημα"/>
          <p:cNvGraphicFramePr/>
          <p:nvPr/>
        </p:nvGraphicFramePr>
        <p:xfrm>
          <a:off x="3563888" y="3140968"/>
          <a:ext cx="5272339" cy="3066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5 - Εικόνα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8424" y="6165304"/>
            <a:ext cx="75557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http://www.enosigi.gr/forum/styles/prosilver/imageset/logo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659" y="6149834"/>
            <a:ext cx="719145" cy="708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t0.gstatic.com/images?q=tbn:ANd9GcTnFbWdIaykg4eonEklysuetR55QvwDPrN4rF_iILkUUJuJgmwy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804" y="6160116"/>
            <a:ext cx="688620" cy="69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2060"/>
                </a:solidFill>
              </a:rPr>
              <a:t>Συμπεράσματα</a:t>
            </a:r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l-GR" b="1" dirty="0" smtClean="0"/>
              <a:t> </a:t>
            </a:r>
            <a:endParaRPr lang="el-GR" dirty="0" smtClean="0"/>
          </a:p>
          <a:p>
            <a:pPr>
              <a:buNone/>
            </a:pPr>
            <a:r>
              <a:rPr lang="el-GR" dirty="0" smtClean="0">
                <a:solidFill>
                  <a:srgbClr val="002060"/>
                </a:solidFill>
              </a:rPr>
              <a:t>οι Γ/ Ο Ι :</a:t>
            </a:r>
          </a:p>
          <a:p>
            <a:pPr algn="just"/>
            <a:r>
              <a:rPr lang="el-GR" dirty="0" smtClean="0">
                <a:solidFill>
                  <a:srgbClr val="002060"/>
                </a:solidFill>
              </a:rPr>
              <a:t>είναι υπέρ της ενοποίησης των κλάδων υγείας των ασφαλιστικών ταμείων </a:t>
            </a:r>
          </a:p>
          <a:p>
            <a:pPr algn="just"/>
            <a:r>
              <a:rPr lang="el-GR" dirty="0" smtClean="0">
                <a:solidFill>
                  <a:srgbClr val="002060"/>
                </a:solidFill>
              </a:rPr>
              <a:t>είναι υπέρμαχοι αρκετών στοιχείων της μεταρρύθμισης (εισαγωγή ηλεκτρονικών συστημάτων στη κλινική τους πρακτική, έλεγχος της συμπεριφοράς τους, συμμετοχή των ασθενών στις διαγνωστικές εξετάσεις, ενίσχυση των γενοσήμων στην αγορά)</a:t>
            </a:r>
          </a:p>
          <a:p>
            <a:pPr algn="just"/>
            <a:r>
              <a:rPr lang="el-GR" dirty="0" smtClean="0">
                <a:solidFill>
                  <a:srgbClr val="002060"/>
                </a:solidFill>
              </a:rPr>
              <a:t>δεν είναι ικανοποιημένοι από το οργανωτικό και ρυθμιστικό πλαίσιο του ΕΟΠΥΥ </a:t>
            </a:r>
          </a:p>
          <a:p>
            <a:pPr algn="just"/>
            <a:r>
              <a:rPr lang="el-GR" dirty="0" smtClean="0">
                <a:solidFill>
                  <a:srgbClr val="002060"/>
                </a:solidFill>
              </a:rPr>
              <a:t>διαβλέπουν υποβάθμιση της ποιότητας της ΠΦΥ, των συνθηκών εργασίας και της αποζημίωσης τους</a:t>
            </a:r>
          </a:p>
          <a:p>
            <a:pPr algn="just"/>
            <a:r>
              <a:rPr lang="el-GR" dirty="0" smtClean="0">
                <a:solidFill>
                  <a:srgbClr val="002060"/>
                </a:solidFill>
              </a:rPr>
              <a:t>είναι δυσαρεστημένοι από τις χρησιμοποιούμενες εφαρμογές</a:t>
            </a:r>
          </a:p>
          <a:p>
            <a:pPr algn="just"/>
            <a:r>
              <a:rPr lang="el-GR" dirty="0" smtClean="0">
                <a:solidFill>
                  <a:srgbClr val="002060"/>
                </a:solidFill>
              </a:rPr>
              <a:t>επιθυμούν την εισαγωγή του θεσμού του Οικογενειακού Ιατρού στο σύστημα με λειτουργία “</a:t>
            </a:r>
            <a:r>
              <a:rPr lang="en-US" dirty="0" smtClean="0">
                <a:solidFill>
                  <a:srgbClr val="002060"/>
                </a:solidFill>
              </a:rPr>
              <a:t>gate keeping</a:t>
            </a:r>
            <a:endParaRPr lang="el-GR" dirty="0">
              <a:solidFill>
                <a:srgbClr val="002060"/>
              </a:solidFill>
            </a:endParaRPr>
          </a:p>
        </p:txBody>
      </p:sp>
      <p:pic>
        <p:nvPicPr>
          <p:cNvPr id="4" name="3 -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6165304"/>
            <a:ext cx="75557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http://www.enosigi.gr/forum/styles/prosilver/imageset/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659" y="6149834"/>
            <a:ext cx="719145" cy="708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t0.gstatic.com/images?q=tbn:ANd9GcTnFbWdIaykg4eonEklysuetR55QvwDPrN4rF_iILkUUJuJgmw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804" y="6160116"/>
            <a:ext cx="688620" cy="69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2060"/>
                </a:solidFill>
              </a:rPr>
              <a:t>Συζήτηση</a:t>
            </a:r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l-GR" dirty="0" smtClean="0">
                <a:solidFill>
                  <a:srgbClr val="002060"/>
                </a:solidFill>
              </a:rPr>
              <a:t>Μέτρα και τροποποιήσεις του οργανωτικού πλαισίου του ΕΟΠΥΥ κρίνονται απαραίτητα, ώστε να στεφθεί από επιτυχία η μεταρρυθμιστική προσπάθεια:</a:t>
            </a:r>
          </a:p>
          <a:p>
            <a:pPr algn="just">
              <a:buNone/>
            </a:pPr>
            <a:endParaRPr lang="el-GR" dirty="0" smtClean="0">
              <a:solidFill>
                <a:srgbClr val="002060"/>
              </a:solidFill>
            </a:endParaRPr>
          </a:p>
          <a:p>
            <a:pPr algn="just"/>
            <a:r>
              <a:rPr lang="el-GR" dirty="0" smtClean="0">
                <a:solidFill>
                  <a:srgbClr val="002060"/>
                </a:solidFill>
              </a:rPr>
              <a:t>εισαγωγή του θεσμού του Οικογενειακού Ιατρού στο σύστημα υγείας με λειτουργία “</a:t>
            </a:r>
            <a:r>
              <a:rPr lang="en-US" dirty="0" smtClean="0">
                <a:solidFill>
                  <a:srgbClr val="002060"/>
                </a:solidFill>
              </a:rPr>
              <a:t>gate keeping</a:t>
            </a:r>
            <a:r>
              <a:rPr lang="el-GR" dirty="0" smtClean="0">
                <a:solidFill>
                  <a:srgbClr val="002060"/>
                </a:solidFill>
              </a:rPr>
              <a:t>”</a:t>
            </a:r>
          </a:p>
          <a:p>
            <a:pPr algn="just"/>
            <a:r>
              <a:rPr lang="el-GR" dirty="0" smtClean="0">
                <a:solidFill>
                  <a:srgbClr val="002060"/>
                </a:solidFill>
              </a:rPr>
              <a:t>εισαγωγή κινήτρων βελτίωσης της ποιότητας </a:t>
            </a:r>
          </a:p>
          <a:p>
            <a:pPr algn="just"/>
            <a:r>
              <a:rPr lang="el-GR" dirty="0" smtClean="0">
                <a:solidFill>
                  <a:srgbClr val="002060"/>
                </a:solidFill>
              </a:rPr>
              <a:t>σύνδεση της αποζημίωσης του ιατρού με την απόδοση του</a:t>
            </a:r>
          </a:p>
          <a:p>
            <a:pPr algn="just"/>
            <a:r>
              <a:rPr lang="el-GR" dirty="0" smtClean="0">
                <a:solidFill>
                  <a:srgbClr val="002060"/>
                </a:solidFill>
              </a:rPr>
              <a:t>ανάπτυξη μηχανισμών  ελέγχου και διασφάλισης της ποιότητας </a:t>
            </a:r>
          </a:p>
          <a:p>
            <a:pPr algn="just"/>
            <a:r>
              <a:rPr lang="el-GR" dirty="0" smtClean="0">
                <a:solidFill>
                  <a:srgbClr val="002060"/>
                </a:solidFill>
              </a:rPr>
              <a:t>εφαρμογή ενός ενιαίου, ολοκληρωμένου ηλεκτρονικού συστήματος υγείας </a:t>
            </a:r>
          </a:p>
          <a:p>
            <a:pPr algn="just"/>
            <a:r>
              <a:rPr lang="el-GR" dirty="0" smtClean="0">
                <a:solidFill>
                  <a:srgbClr val="002060"/>
                </a:solidFill>
              </a:rPr>
              <a:t>ισχυροποίηση του καταναλωτή </a:t>
            </a:r>
          </a:p>
          <a:p>
            <a:endParaRPr lang="el-GR" dirty="0"/>
          </a:p>
        </p:txBody>
      </p:sp>
      <p:pic>
        <p:nvPicPr>
          <p:cNvPr id="4" name="3 -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6165304"/>
            <a:ext cx="75557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http://www.enosigi.gr/forum/styles/prosilver/imageset/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659" y="6149834"/>
            <a:ext cx="719145" cy="708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t0.gstatic.com/images?q=tbn:ANd9GcTnFbWdIaykg4eonEklysuetR55QvwDPrN4rF_iILkUUJuJgmw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804" y="6160116"/>
            <a:ext cx="688620" cy="69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0"/>
            <a:ext cx="590465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4 - Εικόν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424" y="6165304"/>
            <a:ext cx="75557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http://www.enosigi.gr/forum/styles/prosilver/imageset/logo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659" y="6149834"/>
            <a:ext cx="719145" cy="708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t0.gstatic.com/images?q=tbn:ANd9GcTnFbWdIaykg4eonEklysuetR55QvwDPrN4rF_iILkUUJuJgmw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804" y="6160116"/>
            <a:ext cx="688620" cy="69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l-GR" dirty="0" smtClean="0">
              <a:solidFill>
                <a:schemeClr val="tx2"/>
              </a:solidFill>
            </a:endParaRPr>
          </a:p>
          <a:p>
            <a:pPr algn="just">
              <a:buNone/>
            </a:pPr>
            <a:r>
              <a:rPr lang="el-GR" dirty="0" smtClean="0">
                <a:solidFill>
                  <a:srgbClr val="002060"/>
                </a:solidFill>
              </a:rPr>
              <a:t>    Τα μεγαλύτερα ταμεία κοινωνικής ασφάλισης με το Ν.3918/2011 συνενώθηκαν σε έναν ενιαίο φορέα, τον ΕΟΠΥΥ, ο οποίος με τη μορφή μονοψωνίου ανέλαβε την διαχείριση, παροχή και αγορά υπηρεσιών υγείας για σχεδόν το σύνολο των Ελλήνων πολιτών</a:t>
            </a:r>
            <a:endParaRPr lang="el-GR" dirty="0">
              <a:solidFill>
                <a:srgbClr val="002060"/>
              </a:solidFill>
            </a:endParaRPr>
          </a:p>
          <a:p>
            <a:endParaRPr lang="el-GR" dirty="0"/>
          </a:p>
        </p:txBody>
      </p:sp>
      <p:pic>
        <p:nvPicPr>
          <p:cNvPr id="126978" name="Picture 2" descr="C:\Users\EVAN\Desktop\ΔΙΠΛΩΜΑΤΙΚΗ\ΕΟΠΥΥ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1" y="127988"/>
            <a:ext cx="1970744" cy="1755194"/>
          </a:xfrm>
          <a:prstGeom prst="rect">
            <a:avLst/>
          </a:prstGeom>
          <a:noFill/>
        </p:spPr>
      </p:pic>
      <p:pic>
        <p:nvPicPr>
          <p:cNvPr id="5" name="4 - Εικόν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424" y="6165304"/>
            <a:ext cx="75557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http://www.enosigi.gr/forum/styles/prosilver/imageset/logo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659" y="6149834"/>
            <a:ext cx="719145" cy="708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t0.gstatic.com/images?q=tbn:ANd9GcTnFbWdIaykg4eonEklysuetR55QvwDPrN4rF_iILkUUJuJgmw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804" y="6160116"/>
            <a:ext cx="688620" cy="69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l-GR" dirty="0" smtClean="0"/>
              <a:t> </a:t>
            </a:r>
          </a:p>
          <a:p>
            <a:pPr algn="just"/>
            <a:r>
              <a:rPr lang="el-GR" dirty="0" smtClean="0">
                <a:solidFill>
                  <a:srgbClr val="002060"/>
                </a:solidFill>
              </a:rPr>
              <a:t>Με τον «Ενιαίο Κανονισμό Παροχών Υγείας ΕΟΠΥΥ» (Τεύχος Β’, Αρ. Φύλλου 2456) καθορίστηκαν οι όροι παροχής υπηρεσιών ΠΦΥ στους ασφαλισμένους από ιατρούς του ΕΣΥ (ΚΥ, ΠΙ, εξωτερικά ιατρεία), μόνιμους ή αορίστου χρόνου ιατρούς του ΕΟΠΥΥ, καθώς και ιδιώτες, συμβεβλημένους με τον ΕΟΠΥΥ ιατρούς</a:t>
            </a:r>
          </a:p>
          <a:p>
            <a:pPr algn="just">
              <a:buNone/>
            </a:pPr>
            <a:endParaRPr lang="el-GR" dirty="0" smtClean="0">
              <a:solidFill>
                <a:srgbClr val="002060"/>
              </a:solidFill>
            </a:endParaRPr>
          </a:p>
          <a:p>
            <a:pPr algn="just"/>
            <a:r>
              <a:rPr lang="el-GR" dirty="0" smtClean="0">
                <a:solidFill>
                  <a:srgbClr val="002060"/>
                </a:solidFill>
              </a:rPr>
              <a:t>Από 1/1/2012 ο ΕΟΠΥΥ ξεκίνησε να διαχειρίζεται, να παρέχει και να αγοράζει υπηρεσίες υγείας</a:t>
            </a:r>
          </a:p>
          <a:p>
            <a:pPr algn="just"/>
            <a:r>
              <a:rPr lang="el-GR" dirty="0" smtClean="0">
                <a:solidFill>
                  <a:srgbClr val="002060"/>
                </a:solidFill>
              </a:rPr>
              <a:t>Έκτοτε εκδόθηκαν πολυάριθμες αποφάσεις και εφαρμοστικές εγκύκλιοι, συχνά αλληλοαναιρούμενες, στην προσπάθεια ομαλής μετάβασης από το παλιό στο νέο σύστημα και της  εύρυθμης λειτουργίας του ενιαίου φορέα</a:t>
            </a:r>
          </a:p>
          <a:p>
            <a:endParaRPr lang="el-GR" dirty="0"/>
          </a:p>
        </p:txBody>
      </p:sp>
      <p:pic>
        <p:nvPicPr>
          <p:cNvPr id="4" name="Picture 2" descr="C:\Users\EVAN\Desktop\ΔΙΠΛΩΜΑΤΙΚΗ\ΕΟΠΥΥ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1" y="127988"/>
            <a:ext cx="1970744" cy="1755194"/>
          </a:xfrm>
          <a:prstGeom prst="rect">
            <a:avLst/>
          </a:prstGeom>
          <a:noFill/>
        </p:spPr>
      </p:pic>
      <p:pic>
        <p:nvPicPr>
          <p:cNvPr id="5" name="4 - Εικόν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424" y="6165304"/>
            <a:ext cx="75557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http://www.enosigi.gr/forum/styles/prosilver/imageset/logo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659" y="6149834"/>
            <a:ext cx="719145" cy="708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t0.gstatic.com/images?q=tbn:ANd9GcTnFbWdIaykg4eonEklysuetR55QvwDPrN4rF_iILkUUJuJgmw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804" y="6160116"/>
            <a:ext cx="688620" cy="69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sz="4000" b="1" dirty="0">
                <a:solidFill>
                  <a:schemeClr val="tx2"/>
                </a:solidFill>
              </a:rPr>
              <a:t>Στοιχεία της μεταρρύθμισης, </a:t>
            </a:r>
            <a:r>
              <a:rPr lang="el-GR" sz="4000" b="1" dirty="0" smtClean="0">
                <a:solidFill>
                  <a:schemeClr val="tx2"/>
                </a:solidFill>
              </a:rPr>
              <a:t/>
            </a:r>
            <a:br>
              <a:rPr lang="el-GR" sz="4000" b="1" dirty="0" smtClean="0">
                <a:solidFill>
                  <a:schemeClr val="tx2"/>
                </a:solidFill>
              </a:rPr>
            </a:br>
            <a:r>
              <a:rPr lang="el-GR" sz="4000" b="1" dirty="0" smtClean="0">
                <a:solidFill>
                  <a:schemeClr val="tx2"/>
                </a:solidFill>
              </a:rPr>
              <a:t>παράλληλα </a:t>
            </a:r>
            <a:r>
              <a:rPr lang="el-GR" sz="4000" b="1" dirty="0">
                <a:solidFill>
                  <a:schemeClr val="tx2"/>
                </a:solidFill>
              </a:rPr>
              <a:t>με την σύσταση του ΕΟΠΥΥ</a:t>
            </a:r>
            <a:r>
              <a:rPr lang="el-GR" b="1" dirty="0"/>
              <a:t/>
            </a:r>
            <a:br>
              <a:rPr lang="el-GR" b="1" dirty="0"/>
            </a:b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2"/>
                </a:solidFill>
              </a:rPr>
              <a:t>e</a:t>
            </a:r>
            <a:r>
              <a:rPr lang="el-GR" dirty="0">
                <a:solidFill>
                  <a:schemeClr val="tx2"/>
                </a:solidFill>
              </a:rPr>
              <a:t>-</a:t>
            </a:r>
            <a:r>
              <a:rPr lang="en-US" dirty="0" smtClean="0">
                <a:solidFill>
                  <a:schemeClr val="tx2"/>
                </a:solidFill>
              </a:rPr>
              <a:t>syntagografisis</a:t>
            </a:r>
            <a:r>
              <a:rPr lang="el-GR" dirty="0" smtClean="0">
                <a:solidFill>
                  <a:schemeClr val="tx2"/>
                </a:solidFill>
              </a:rPr>
              <a:t>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e</a:t>
            </a:r>
            <a:r>
              <a:rPr lang="el-GR" dirty="0">
                <a:solidFill>
                  <a:schemeClr val="tx2"/>
                </a:solidFill>
              </a:rPr>
              <a:t>-</a:t>
            </a:r>
            <a:r>
              <a:rPr lang="en-US" dirty="0" smtClean="0">
                <a:solidFill>
                  <a:schemeClr val="tx2"/>
                </a:solidFill>
              </a:rPr>
              <a:t>diagnosis</a:t>
            </a:r>
            <a:endParaRPr lang="el-GR" dirty="0" smtClean="0">
              <a:solidFill>
                <a:schemeClr val="tx2"/>
              </a:solidFill>
            </a:endParaRPr>
          </a:p>
          <a:p>
            <a:r>
              <a:rPr lang="el-GR" dirty="0" smtClean="0">
                <a:solidFill>
                  <a:schemeClr val="tx2"/>
                </a:solidFill>
              </a:rPr>
              <a:t>κλινικά διαγνωστικά </a:t>
            </a:r>
            <a:r>
              <a:rPr lang="el-GR" dirty="0">
                <a:solidFill>
                  <a:schemeClr val="tx2"/>
                </a:solidFill>
              </a:rPr>
              <a:t>και </a:t>
            </a:r>
            <a:r>
              <a:rPr lang="el-GR" dirty="0" smtClean="0">
                <a:solidFill>
                  <a:schemeClr val="tx2"/>
                </a:solidFill>
              </a:rPr>
              <a:t>θεραπευτικά πρωτόκολλα</a:t>
            </a:r>
          </a:p>
          <a:p>
            <a:r>
              <a:rPr lang="el-GR" dirty="0">
                <a:solidFill>
                  <a:schemeClr val="tx2"/>
                </a:solidFill>
              </a:rPr>
              <a:t>προώθηση της χρήσης </a:t>
            </a:r>
            <a:r>
              <a:rPr lang="el-GR" dirty="0" smtClean="0">
                <a:solidFill>
                  <a:schemeClr val="tx2"/>
                </a:solidFill>
              </a:rPr>
              <a:t>γενοσήμων φαρμάκων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συνταγογράφηση δραστικής ουσίας από τους ιατρούς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επιβολή </a:t>
            </a:r>
            <a:r>
              <a:rPr lang="el-GR" dirty="0">
                <a:solidFill>
                  <a:schemeClr val="tx2"/>
                </a:solidFill>
              </a:rPr>
              <a:t>σε όλους τους ασφαλισμένους συμμετοχής 15% στην διενέργεια διαγνωστικών εξετάσεων</a:t>
            </a:r>
          </a:p>
        </p:txBody>
      </p:sp>
      <p:pic>
        <p:nvPicPr>
          <p:cNvPr id="4" name="3 -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6165304"/>
            <a:ext cx="75557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http://www.enosigi.gr/forum/styles/prosilver/imageset/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659" y="6149834"/>
            <a:ext cx="719145" cy="708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t0.gstatic.com/images?q=tbn:ANd9GcTnFbWdIaykg4eonEklysuetR55QvwDPrN4rF_iILkUUJuJgmw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804" y="6160116"/>
            <a:ext cx="688620" cy="69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002060"/>
                </a:solidFill>
              </a:rPr>
              <a:t>Σκοπός</a:t>
            </a:r>
            <a:endParaRPr lang="el-GR" b="1" dirty="0">
              <a:solidFill>
                <a:srgbClr val="00206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el-GR" dirty="0" smtClean="0"/>
              <a:t> </a:t>
            </a:r>
            <a:r>
              <a:rPr lang="el-GR" dirty="0" smtClean="0">
                <a:solidFill>
                  <a:srgbClr val="002060"/>
                </a:solidFill>
              </a:rPr>
              <a:t>Υπό το πρίσμα της μεταρρύθμισης του ΕΟΠΥΥ, για πρώτη φορά έγινε προσπάθεια ανίχνευσης των αντιλήψεων των Γ/Ο Ι σχετικά  με: </a:t>
            </a:r>
          </a:p>
          <a:p>
            <a:pPr lvl="0" algn="just"/>
            <a:r>
              <a:rPr lang="el-GR" dirty="0" smtClean="0">
                <a:solidFill>
                  <a:srgbClr val="002060"/>
                </a:solidFill>
              </a:rPr>
              <a:t>την εξέλιξη της ποιότητας στην ΠΦΥ της Ελλάδας στο άμεσο μέλλον, </a:t>
            </a:r>
          </a:p>
          <a:p>
            <a:pPr lvl="0" algn="just"/>
            <a:r>
              <a:rPr lang="el-GR" dirty="0" smtClean="0">
                <a:solidFill>
                  <a:srgbClr val="002060"/>
                </a:solidFill>
              </a:rPr>
              <a:t>τις επιπτώσεις της μεταρρύθμισης για τους ίδιους, αλλά και για τους ασθενείς τους </a:t>
            </a:r>
          </a:p>
          <a:p>
            <a:pPr lvl="0" algn="just"/>
            <a:r>
              <a:rPr lang="el-GR" dirty="0" smtClean="0">
                <a:solidFill>
                  <a:srgbClr val="002060"/>
                </a:solidFill>
              </a:rPr>
              <a:t>τα επιμέρους μέτρα που προτείνονται, συζητιούνται ή και εφαρμόζονται ήδη</a:t>
            </a:r>
          </a:p>
          <a:p>
            <a:endParaRPr lang="el-GR" dirty="0"/>
          </a:p>
        </p:txBody>
      </p:sp>
      <p:pic>
        <p:nvPicPr>
          <p:cNvPr id="4" name="3 -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6165304"/>
            <a:ext cx="75557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http://www.enosigi.gr/forum/styles/prosilver/imageset/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659" y="6149834"/>
            <a:ext cx="719145" cy="708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t0.gstatic.com/images?q=tbn:ANd9GcTnFbWdIaykg4eonEklysuetR55QvwDPrN4rF_iILkUUJuJgmw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804" y="6160116"/>
            <a:ext cx="688620" cy="69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chemeClr val="tx2"/>
                </a:solidFill>
              </a:rPr>
              <a:t>Υλικό - Μέθοδος 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l-GR" dirty="0" smtClean="0">
                <a:solidFill>
                  <a:schemeClr val="tx2"/>
                </a:solidFill>
              </a:rPr>
              <a:t>διεξήχθη μεταξύ 15 Απριλίου και 15 Μαΐου 2012</a:t>
            </a:r>
          </a:p>
          <a:p>
            <a:pPr algn="just"/>
            <a:r>
              <a:rPr lang="el-GR" dirty="0" smtClean="0">
                <a:solidFill>
                  <a:schemeClr val="tx2"/>
                </a:solidFill>
              </a:rPr>
              <a:t>σε πανελλήνιο επίπεδο, υπό την αιγίδα της ΕΛΕΓΕΙΑ και της Ελληνικής Ένωσης Γενικής Ιατρικής</a:t>
            </a:r>
          </a:p>
          <a:p>
            <a:pPr algn="just"/>
            <a:r>
              <a:rPr lang="el-GR" dirty="0" smtClean="0">
                <a:solidFill>
                  <a:schemeClr val="tx2"/>
                </a:solidFill>
              </a:rPr>
              <a:t>ποσοτική έρευνα με χρήση αυτό-</a:t>
            </a:r>
            <a:r>
              <a:rPr lang="el-GR" dirty="0" err="1" smtClean="0">
                <a:solidFill>
                  <a:schemeClr val="tx2"/>
                </a:solidFill>
              </a:rPr>
              <a:t>συμπληρούμενου</a:t>
            </a:r>
            <a:r>
              <a:rPr lang="el-GR" dirty="0" err="1" smtClean="0"/>
              <a:t> </a:t>
            </a:r>
            <a:r>
              <a:rPr lang="el-GR" dirty="0" smtClean="0">
                <a:solidFill>
                  <a:schemeClr val="tx2"/>
                </a:solidFill>
              </a:rPr>
              <a:t> ερωτηματολογίου, με ερωτήσεις κλειστού τύπου</a:t>
            </a:r>
          </a:p>
          <a:p>
            <a:pPr algn="just"/>
            <a:r>
              <a:rPr lang="el-GR" dirty="0" smtClean="0">
                <a:solidFill>
                  <a:schemeClr val="tx2"/>
                </a:solidFill>
              </a:rPr>
              <a:t>στάλθηκε μέσω </a:t>
            </a:r>
            <a:r>
              <a:rPr lang="en-US" dirty="0" smtClean="0">
                <a:solidFill>
                  <a:schemeClr val="tx2"/>
                </a:solidFill>
              </a:rPr>
              <a:t>e</a:t>
            </a:r>
            <a:r>
              <a:rPr lang="el-GR" dirty="0" smtClean="0">
                <a:solidFill>
                  <a:schemeClr val="tx2"/>
                </a:solidFill>
              </a:rPr>
              <a:t>-</a:t>
            </a:r>
            <a:r>
              <a:rPr lang="en-US" dirty="0" smtClean="0">
                <a:solidFill>
                  <a:schemeClr val="tx2"/>
                </a:solidFill>
              </a:rPr>
              <a:t>mail </a:t>
            </a:r>
            <a:r>
              <a:rPr lang="el-GR" dirty="0" smtClean="0">
                <a:solidFill>
                  <a:schemeClr val="tx2"/>
                </a:solidFill>
              </a:rPr>
              <a:t>σε 582 Γ/Ο Ι σε όλη την ελληνική επικράτεια</a:t>
            </a:r>
          </a:p>
          <a:p>
            <a:pPr algn="just"/>
            <a:r>
              <a:rPr lang="el-GR" dirty="0" smtClean="0">
                <a:solidFill>
                  <a:schemeClr val="tx2"/>
                </a:solidFill>
              </a:rPr>
              <a:t>Όσοι δεν απάντησαν έλαβαν δεύτερο  e-</a:t>
            </a:r>
            <a:r>
              <a:rPr lang="el-GR" dirty="0" err="1" smtClean="0">
                <a:solidFill>
                  <a:schemeClr val="tx2"/>
                </a:solidFill>
              </a:rPr>
              <a:t>mail,</a:t>
            </a:r>
            <a:r>
              <a:rPr lang="el-GR" dirty="0" smtClean="0">
                <a:solidFill>
                  <a:schemeClr val="tx2"/>
                </a:solidFill>
              </a:rPr>
              <a:t> για υπενθύμιση, 15 ημέρες μετά το πρώτο</a:t>
            </a:r>
          </a:p>
          <a:p>
            <a:pPr algn="just"/>
            <a:r>
              <a:rPr lang="el-GR" dirty="0" smtClean="0">
                <a:solidFill>
                  <a:schemeClr val="tx2"/>
                </a:solidFill>
              </a:rPr>
              <a:t>θετικά αποκρίθηκαν οι 177 (114 ιατροί του ΕΣΥ  και 63 ιδιώτες)</a:t>
            </a:r>
            <a:endParaRPr lang="el-GR" dirty="0">
              <a:solidFill>
                <a:schemeClr val="tx2"/>
              </a:solidFill>
            </a:endParaRPr>
          </a:p>
        </p:txBody>
      </p:sp>
      <p:pic>
        <p:nvPicPr>
          <p:cNvPr id="5" name="4 -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6165304"/>
            <a:ext cx="75557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http://www.enosigi.gr/forum/styles/prosilver/imageset/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659" y="6149834"/>
            <a:ext cx="719145" cy="708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t0.gstatic.com/images?q=tbn:ANd9GcTnFbWdIaykg4eonEklysuetR55QvwDPrN4rF_iILkUUJuJgmw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804" y="6160116"/>
            <a:ext cx="688620" cy="69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10100"/>
            <a:ext cx="8229600" cy="1143000"/>
          </a:xfrm>
        </p:spPr>
        <p:txBody>
          <a:bodyPr/>
          <a:lstStyle/>
          <a:p>
            <a:r>
              <a:rPr lang="el-GR" b="1" dirty="0" smtClean="0">
                <a:solidFill>
                  <a:srgbClr val="002060"/>
                </a:solidFill>
              </a:rPr>
              <a:t>Ερωτηματολόγιο</a:t>
            </a:r>
            <a:r>
              <a:rPr lang="en-US" dirty="0" smtClean="0">
                <a:solidFill>
                  <a:srgbClr val="002060"/>
                </a:solidFill>
              </a:rPr>
              <a:t> (I)</a:t>
            </a:r>
            <a:endParaRPr lang="el-GR" dirty="0">
              <a:solidFill>
                <a:srgbClr val="002060"/>
              </a:solidFill>
            </a:endParaRPr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3672408" cy="527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484784"/>
            <a:ext cx="3886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- Εικόνα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8424" y="6165304"/>
            <a:ext cx="75557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http://www.enosigi.gr/forum/styles/prosilver/imageset/logo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659" y="6149834"/>
            <a:ext cx="719145" cy="708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t0.gstatic.com/images?q=tbn:ANd9GcTnFbWdIaykg4eonEklysuetR55QvwDPrN4rF_iILkUUJuJgmwy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804" y="6160116"/>
            <a:ext cx="688620" cy="69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19964"/>
            <a:ext cx="8229600" cy="1143000"/>
          </a:xfrm>
        </p:spPr>
        <p:txBody>
          <a:bodyPr/>
          <a:lstStyle/>
          <a:p>
            <a:r>
              <a:rPr lang="el-GR" b="1" dirty="0" smtClean="0">
                <a:solidFill>
                  <a:srgbClr val="002060"/>
                </a:solidFill>
              </a:rPr>
              <a:t>Ερωτηματολόγιο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(II)</a:t>
            </a:r>
            <a:endParaRPr lang="el-GR" dirty="0"/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268760"/>
            <a:ext cx="4248472" cy="5527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196752"/>
            <a:ext cx="3876675" cy="5516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- Εικόνα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8424" y="6165304"/>
            <a:ext cx="75557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http://www.enosigi.gr/forum/styles/prosilver/imageset/logo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659" y="6149834"/>
            <a:ext cx="719145" cy="708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t0.gstatic.com/images?q=tbn:ANd9GcTnFbWdIaykg4eonEklysuetR55QvwDPrN4rF_iILkUUJuJgmwy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804" y="6160116"/>
            <a:ext cx="688620" cy="69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537</TotalTime>
  <Words>747</Words>
  <Application>Microsoft Office PowerPoint</Application>
  <PresentationFormat>On-screen Show (4:3)</PresentationFormat>
  <Paragraphs>121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Θέμα του Office</vt:lpstr>
      <vt:lpstr> Απόψεις των Γενικών Ιατρών για την σύγχρονη μεταρρύθμιση στην Πρωτοβάθμια Φροντίδα Υγείας </vt:lpstr>
      <vt:lpstr>Αντικείμενο</vt:lpstr>
      <vt:lpstr>PowerPoint Presentation</vt:lpstr>
      <vt:lpstr>PowerPoint Presentation</vt:lpstr>
      <vt:lpstr>Στοιχεία της μεταρρύθμισης,  παράλληλα με την σύσταση του ΕΟΠΥΥ </vt:lpstr>
      <vt:lpstr>Σκοπός</vt:lpstr>
      <vt:lpstr>Υλικό - Μέθοδος  </vt:lpstr>
      <vt:lpstr>Ερωτηματολόγιο (I)</vt:lpstr>
      <vt:lpstr>Ερωτηματολόγιο (II)</vt:lpstr>
      <vt:lpstr>Ερωτηματολόγιο (III)</vt:lpstr>
      <vt:lpstr>Ερωτηματολόγιο (IV)</vt:lpstr>
      <vt:lpstr>Δείγμα-δημογραφικά στοιχεία</vt:lpstr>
      <vt:lpstr>ΓΕΝΙΚΕΣ ΑΠΟΨΕΙΣ ΤΩΝ ΓΕΝΙΚΩΝ ΙΑΤΡΩΝ  ΣΧΕΤΙΚΑ ΜΕ ΤΗΝ ΜΕΤΑΡΡΥΘΜΙΣΗ ΤΟΥ ΕΟΠΥΥ</vt:lpstr>
      <vt:lpstr>ΑΠΟΨΕΙΣ ΤΩΝ ΓΕΝΙΚΩΝ ΙΑΤΡΩΝ ΣΧΕΤΙΚΑ ΜΕ ΤΗΝ ΕΠΙΔΡΑΣΗ ΤΗΣ ΜΕΤΑΡΡΥΘΜΙΣΗΣ ΤΟΥ ΕΟΠΥΥ ΣΤΟ ΕΡΓΟ ΤΟΥΣ (I)</vt:lpstr>
      <vt:lpstr>ΑΠΟΨΕΙΣ ΤΩΝ ΓΕΝΙΚΩΝ ΙΑΤΡΩΝ ΣΧΕΤΙΚΑ ΜΕ ΤΗΝ ΕΠΙΔΡΑΣΗ ΤΗΣ ΜΕΤΑΡΡΥΘΜΙΣΗΣ ΤΟΥ ΕΟΠΥΥ ΣΤΟ ΕΡΓΟ ΤΟΥΣ (II)</vt:lpstr>
      <vt:lpstr>ΑΠΟΨΕΙΣ ΤΩΝ ΓΕΝΙΚΩΝ ΙΑΤΡΩΝ ΣΧΕΤΙΚΑ ΜΕ ΤΗΝ ΕΠΙΔΡΑΣΗ ΤΗΣ ΜΕΤΑΡΡΥΘΜΙΣΗΣ ΤΟΥ ΕΟΠΥΥ ΣΤΟ ΕΡΓΟ ΤΟΥΣ (III)</vt:lpstr>
      <vt:lpstr>ΑΠΟΨΕΙΣ ΤΩΝ ΓΕΝΙΚΩΝ ΟΙΚΟΓΕΝΕΙΑΚΩΝ ΙΑΤΡΩΝ ΣΧΕΤΙΚΑ ΜΕ ΤΗΝ ΑΠΟΖΗΜΙΩΣΗ ΤΟΥΣ ΜΕΣΑ ΣΤΟΝ ΕΟΠΥΥ </vt:lpstr>
      <vt:lpstr>ΑΠΟΨΕΙΣ ΤΩΝ ΓΕΝΙΚΩΝ ΙΑΤΡΩΝ ΕΝΑΝΤΙ ΣΥΓΚΕΚΡΙΜΕΝΩΝ ΠΑΡΕΜΒΑΣΕΩΝ (I)</vt:lpstr>
      <vt:lpstr>ΑΠΟΨΕΙΣ ΤΩΝ ΓΕΝΙΚΩΝ ΙΑΤΡΩΝ ΕΝΑΝΤΙ ΣΥΓΚΕΚΡΙΜΕΝΩΝ ΠΑΡΕΜΒΑΣΕΩΝ (II)</vt:lpstr>
      <vt:lpstr>ΑΠΟΨΕΙΣ ΤΩΝ ΓΕΝΙΚΩΝ ΙΑΤΡΩΝ ΕΝΑΝΤΙ ΣΥΓΚΕΚΡΙΜΕΝΩΝ ΠΑΡΕΜΒΑΣΕΩΝ (III)</vt:lpstr>
      <vt:lpstr>ΑΠΟΨΕΙΣ ΤΩΝ ΓΕΝΙΚΩΝ ΙΑΤΡΩΝ ΕΝΑΝΤΙ ΣΥΓΚΕΚΡΙΜΕΝΩΝ ΠΑΡΕΜΒΑΣΕΩΝ (IV)</vt:lpstr>
      <vt:lpstr>ΑΠΟΨΕΙΣ ΤΩΝ ΓΕΝΙΚΩΝ ΙΑΤΡΩΝ ΣΧΕΤΙΚΑ ΜΕ ΠΑΡΕΜΒΑΣΕΙΣ,  ΠΟΥ ΔΕΝ ΠΡΟΒΛΕΠΟΝΤΑΙ ΣΤΟΝ ΕΟΠΥΥ,  ΑΛΛΑ ΠΡΟΤΕΙΝΟΝΤΑΙ ΑΠΟ ΦΟΡΕΙΣ</vt:lpstr>
      <vt:lpstr>Συμπεράσματα</vt:lpstr>
      <vt:lpstr>Συζήτηση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Απόψεις των Γενικών Ιατρών για την σύγχρονη μεταρρύθμιση στην Πρωτοβάθμια Φροντίδα Υγείας</dc:title>
  <dc:creator>EVAN</dc:creator>
  <cp:lastModifiedBy>ΚΑΡΑΦΩΤΗΣ ΑΡΙΣΤΕΙΔΗΣ</cp:lastModifiedBy>
  <cp:revision>50</cp:revision>
  <dcterms:created xsi:type="dcterms:W3CDTF">2012-09-16T20:37:00Z</dcterms:created>
  <dcterms:modified xsi:type="dcterms:W3CDTF">2012-09-22T07:27:14Z</dcterms:modified>
</cp:coreProperties>
</file>